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webextensions/webextension2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8"/>
  </p:notesMasterIdLst>
  <p:sldIdLst>
    <p:sldId id="267" r:id="rId2"/>
    <p:sldId id="448" r:id="rId3"/>
    <p:sldId id="449" r:id="rId4"/>
    <p:sldId id="503" r:id="rId5"/>
    <p:sldId id="504" r:id="rId6"/>
    <p:sldId id="505" r:id="rId7"/>
    <p:sldId id="425" r:id="rId8"/>
    <p:sldId id="507" r:id="rId9"/>
    <p:sldId id="427" r:id="rId10"/>
    <p:sldId id="428" r:id="rId11"/>
    <p:sldId id="508" r:id="rId12"/>
    <p:sldId id="509" r:id="rId13"/>
    <p:sldId id="510" r:id="rId14"/>
    <p:sldId id="512" r:id="rId15"/>
    <p:sldId id="513" r:id="rId16"/>
    <p:sldId id="514" r:id="rId17"/>
    <p:sldId id="515" r:id="rId18"/>
    <p:sldId id="516" r:id="rId19"/>
    <p:sldId id="517" r:id="rId20"/>
    <p:sldId id="518" r:id="rId21"/>
    <p:sldId id="519" r:id="rId22"/>
    <p:sldId id="521" r:id="rId23"/>
    <p:sldId id="522" r:id="rId24"/>
    <p:sldId id="523" r:id="rId25"/>
    <p:sldId id="524" r:id="rId26"/>
    <p:sldId id="525" r:id="rId27"/>
    <p:sldId id="526" r:id="rId28"/>
    <p:sldId id="527" r:id="rId29"/>
    <p:sldId id="528" r:id="rId30"/>
    <p:sldId id="529" r:id="rId31"/>
    <p:sldId id="530" r:id="rId32"/>
    <p:sldId id="531" r:id="rId33"/>
    <p:sldId id="532" r:id="rId34"/>
    <p:sldId id="533" r:id="rId35"/>
    <p:sldId id="451" r:id="rId36"/>
    <p:sldId id="520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15C4E"/>
    <a:srgbClr val="FF6A00"/>
    <a:srgbClr val="3C6E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39216"/>
    <p:restoredTop sz="79176" autoAdjust="0"/>
  </p:normalViewPr>
  <p:slideViewPr>
    <p:cSldViewPr snapToGrid="0" snapToObjects="1">
      <p:cViewPr varScale="1">
        <p:scale>
          <a:sx n="76" d="100"/>
          <a:sy n="76" d="100"/>
        </p:scale>
        <p:origin x="216" y="111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3D70C8-C894-A94C-8CC4-FF8E3F3EE3F7}" type="datetimeFigureOut">
              <a:rPr lang="en-US" smtClean="0"/>
              <a:t>10/2/19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3A33D6-99F9-3147-A7EA-92CCBB5870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9889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2105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2106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8490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38174" y="2130430"/>
            <a:ext cx="7153275" cy="1470025"/>
          </a:xfrm>
        </p:spPr>
        <p:txBody>
          <a:bodyPr anchor="b"/>
          <a:lstStyle>
            <a:lvl1pPr>
              <a:lnSpc>
                <a:spcPct val="90000"/>
              </a:lnSpc>
              <a:defRPr sz="4000"/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38175" y="3886200"/>
            <a:ext cx="7153274" cy="1752600"/>
          </a:xfrm>
        </p:spPr>
        <p:txBody>
          <a:bodyPr/>
          <a:lstStyle>
            <a:lvl1pPr marL="0" indent="0">
              <a:buFontTx/>
              <a:buNone/>
              <a:defRPr sz="1800" b="1">
                <a:solidFill>
                  <a:srgbClr val="00B2F2"/>
                </a:solidFill>
              </a:defRPr>
            </a:lvl1pPr>
          </a:lstStyle>
          <a:p>
            <a:r>
              <a:rPr lang="en-US" noProof="0" dirty="0"/>
              <a:t>Click to edit Master subtitle style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5DC6D6B-54A0-3249-A81C-465DDF3177D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55288" y="373793"/>
            <a:ext cx="2341412" cy="87350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DBF3273-E99B-0549-88AF-5B9D6486C48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261350" y="2533650"/>
            <a:ext cx="3606800" cy="270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8248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8737600" y="6319600"/>
            <a:ext cx="2844800" cy="231775"/>
          </a:xfrm>
          <a:ln/>
        </p:spPr>
        <p:txBody>
          <a:bodyPr/>
          <a:lstStyle>
            <a:lvl1pPr>
              <a:defRPr/>
            </a:lvl1pPr>
          </a:lstStyle>
          <a:p>
            <a:fld id="{AE9108BD-1B63-5E42-A3EF-D85B2E21F7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777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1" y="1717207"/>
            <a:ext cx="5394393" cy="440895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78212" y="1731638"/>
            <a:ext cx="5314922" cy="440895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E9108BD-1B63-5E42-A3EF-D85B2E21F7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2847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1022350"/>
            <a:ext cx="10972800" cy="427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803788"/>
            <a:ext cx="10950971" cy="43223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0"/>
            <a:r>
              <a:rPr lang="en-US" noProof="0" dirty="0"/>
              <a:t>Second level</a:t>
            </a:r>
          </a:p>
          <a:p>
            <a:pPr lvl="1"/>
            <a:r>
              <a:rPr lang="en-US" noProof="0" dirty="0"/>
              <a:t>Third level</a:t>
            </a:r>
          </a:p>
        </p:txBody>
      </p:sp>
      <p:sp>
        <p:nvSpPr>
          <p:cNvPr id="1741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324605"/>
            <a:ext cx="2844800" cy="231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100" smtClean="0">
                <a:solidFill>
                  <a:srgbClr val="004266"/>
                </a:solidFill>
              </a:defRPr>
            </a:lvl1pPr>
          </a:lstStyle>
          <a:p>
            <a:fld id="{AE9108BD-1B63-5E42-A3EF-D85B2E21F76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33" name="Line 9"/>
          <p:cNvSpPr>
            <a:spLocks noChangeShapeType="1"/>
          </p:cNvSpPr>
          <p:nvPr/>
        </p:nvSpPr>
        <p:spPr bwMode="auto">
          <a:xfrm>
            <a:off x="609600" y="838200"/>
            <a:ext cx="11074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 sz="1800" noProof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B0F2294-F296-F644-90DC-518DA2DC5B0F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60000" y="138110"/>
            <a:ext cx="1838269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759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4" r:id="rId3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04266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04266"/>
          </a:solidFill>
          <a:latin typeface="Arial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04266"/>
          </a:solidFill>
          <a:latin typeface="Arial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04266"/>
          </a:solidFill>
          <a:latin typeface="Arial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04266"/>
          </a:solidFill>
          <a:latin typeface="Arial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04266"/>
          </a:solidFill>
          <a:latin typeface="Arial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04266"/>
          </a:solidFill>
          <a:latin typeface="Arial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04266"/>
          </a:solidFill>
          <a:latin typeface="Arial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04266"/>
          </a:solidFill>
          <a:latin typeface="Arial" pitchFamily="34" charset="0"/>
        </a:defRPr>
      </a:lvl9pPr>
    </p:titleStyle>
    <p:bodyStyle>
      <a:lvl1pPr marL="231775" indent="-231775" algn="l" rtl="0" eaLnBrk="1" fontAlgn="base" hangingPunct="1">
        <a:spcBef>
          <a:spcPct val="20000"/>
        </a:spcBef>
        <a:spcAft>
          <a:spcPct val="0"/>
        </a:spcAft>
        <a:buChar char="•"/>
        <a:defRPr sz="2000">
          <a:solidFill>
            <a:srgbClr val="004266"/>
          </a:solidFill>
          <a:latin typeface="+mn-lt"/>
          <a:ea typeface="+mn-ea"/>
          <a:cs typeface="+mn-cs"/>
        </a:defRPr>
      </a:lvl1pPr>
      <a:lvl2pPr marL="742950" indent="-396875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000">
          <a:solidFill>
            <a:srgbClr val="004266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0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cmsc320.github.io/" TargetMode="External"/><Relationship Id="rId2" Type="http://schemas.openxmlformats.org/officeDocument/2006/relationships/hyperlink" Target="https://rebrand.ly/TUDataScience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6572" y="1820356"/>
            <a:ext cx="7975763" cy="2086626"/>
          </a:xfrm>
        </p:spPr>
        <p:txBody>
          <a:bodyPr/>
          <a:lstStyle/>
          <a:p>
            <a:r>
              <a:rPr lang="en-US" sz="4400" dirty="0"/>
              <a:t>Data Wrangling: Munging, Tidy Data, and Working with Multiple Data Tables (III)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6572" y="4383611"/>
            <a:ext cx="6409765" cy="578354"/>
          </a:xfrm>
        </p:spPr>
        <p:txBody>
          <a:bodyPr numCol="1"/>
          <a:lstStyle/>
          <a:p>
            <a:r>
              <a:rPr lang="en-US" sz="2000" dirty="0"/>
              <a:t>Nicholas Mattei, </a:t>
            </a:r>
            <a:r>
              <a:rPr lang="en-US" sz="2000" i="1" dirty="0">
                <a:solidFill>
                  <a:srgbClr val="215C4E"/>
                </a:solidFill>
              </a:rPr>
              <a:t>Tulane University</a:t>
            </a:r>
          </a:p>
          <a:p>
            <a:r>
              <a:rPr lang="en-US" sz="2000" i="1" dirty="0">
                <a:solidFill>
                  <a:srgbClr val="215C4E"/>
                </a:solidFill>
              </a:rPr>
              <a:t>CMPS3660 – Introduction to Data Science – Fall 2019</a:t>
            </a:r>
          </a:p>
          <a:p>
            <a:r>
              <a:rPr lang="en-US" sz="2000" dirty="0">
                <a:hlinkClick r:id="rId2"/>
              </a:rPr>
              <a:t>https://rebrand.ly/TUDataScience</a:t>
            </a:r>
            <a:endParaRPr lang="en-US" sz="2000" i="1" dirty="0">
              <a:solidFill>
                <a:srgbClr val="215C4E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B93409-D77B-2042-AB6C-576FE84A5D8B}"/>
              </a:ext>
            </a:extLst>
          </p:cNvPr>
          <p:cNvSpPr txBox="1"/>
          <p:nvPr/>
        </p:nvSpPr>
        <p:spPr>
          <a:xfrm>
            <a:off x="116023" y="6079579"/>
            <a:ext cx="66203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u="sng" dirty="0">
                <a:solidFill>
                  <a:schemeClr val="tx2"/>
                </a:solidFill>
              </a:rPr>
              <a:t>Many Thanks</a:t>
            </a:r>
          </a:p>
          <a:p>
            <a:r>
              <a:rPr lang="en-US" sz="1200" dirty="0">
                <a:solidFill>
                  <a:schemeClr val="tx2"/>
                </a:solidFill>
              </a:rPr>
              <a:t>Slides based off Introduction to Data Science from John P. Dickerson - </a:t>
            </a:r>
            <a:r>
              <a:rPr lang="en-US" sz="1200" dirty="0">
                <a:hlinkClick r:id="rId3"/>
              </a:rPr>
              <a:t>https://cmsc320.github.io/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822567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136"/>
    </mc:Choice>
    <mc:Fallback xmlns="">
      <p:transition spd="slow" advTm="12136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141198"/>
            <a:ext cx="5791200" cy="871175"/>
          </a:xfrm>
        </p:spPr>
        <p:txBody>
          <a:bodyPr/>
          <a:lstStyle/>
          <a:p>
            <a:r>
              <a:rPr lang="en-US" dirty="0"/>
              <a:t>Schema Diagrams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981200" y="1524318"/>
            <a:ext cx="7620000" cy="1122924"/>
          </a:xfrm>
        </p:spPr>
        <p:txBody>
          <a:bodyPr>
            <a:normAutofit/>
          </a:bodyPr>
          <a:lstStyle/>
          <a:p>
            <a:endParaRPr lang="en-US" i="1" dirty="0"/>
          </a:p>
          <a:p>
            <a:pPr marL="342900" indent="-342900">
              <a:buFont typeface="Arial" charset="0"/>
              <a:buChar char="•"/>
            </a:pPr>
            <a:endParaRPr lang="en-US" dirty="0"/>
          </a:p>
        </p:txBody>
      </p:sp>
      <p:pic>
        <p:nvPicPr>
          <p:cNvPr id="12" name="Picture 3" descr="allFigures.pdf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59886" y="1012373"/>
            <a:ext cx="9150914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573807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Searching for elements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Find all people with nationality Canada (</a:t>
            </a:r>
            <a:r>
              <a:rPr lang="en-US" dirty="0" err="1"/>
              <a:t>nat_id</a:t>
            </a:r>
            <a:r>
              <a:rPr lang="en-US" dirty="0"/>
              <a:t> = 2):</a:t>
            </a:r>
          </a:p>
          <a:p>
            <a:pPr algn="ctr"/>
            <a:r>
              <a:rPr lang="en-US" dirty="0"/>
              <a:t>??????????????? 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3675088" y="2864321"/>
          <a:ext cx="5030010" cy="2975966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0060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60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60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600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0600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wgt_kg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hgt_cm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nat_id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42.3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145.1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143.8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65.3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165.3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35.1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84.2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185.8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62.2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176.2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82.1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pSp>
        <p:nvGrpSpPr>
          <p:cNvPr id="8" name="Group 7"/>
          <p:cNvGrpSpPr/>
          <p:nvPr/>
        </p:nvGrpSpPr>
        <p:grpSpPr>
          <a:xfrm>
            <a:off x="5221574" y="5961423"/>
            <a:ext cx="1903751" cy="764498"/>
            <a:chOff x="3697573" y="5961423"/>
            <a:chExt cx="1903751" cy="764498"/>
          </a:xfrm>
        </p:grpSpPr>
        <p:sp>
          <p:nvSpPr>
            <p:cNvPr id="6" name="TextBox 5"/>
            <p:cNvSpPr txBox="1"/>
            <p:nvPr/>
          </p:nvSpPr>
          <p:spPr>
            <a:xfrm>
              <a:off x="3697573" y="6078236"/>
              <a:ext cx="113925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/>
                <a:t>O(n)</a:t>
              </a:r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836826" y="5961423"/>
              <a:ext cx="764498" cy="7644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45881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Indexes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Like a hidden sorted map of references to a specific attribute (column) in a table.</a:t>
            </a:r>
          </a:p>
          <a:p>
            <a:pPr lvl="1"/>
            <a:r>
              <a:rPr lang="en-US" dirty="0"/>
              <a:t>Allows O(log n) lookup instead of O(n)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1840887" y="2684439"/>
          <a:ext cx="6071826" cy="2975966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0119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19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119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119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19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197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25138">
                <a:tc>
                  <a:txBody>
                    <a:bodyPr/>
                    <a:lstStyle/>
                    <a:p>
                      <a:r>
                        <a:rPr lang="en-US" dirty="0" err="1"/>
                        <a:t>loc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wgt_kg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hgt_cm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nat_id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42.3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145.1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128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143.8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256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65.3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165.3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384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35.1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84.2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185.8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512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62.2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176.2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640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82.1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7638767"/>
              </p:ext>
            </p:extLst>
          </p:nvPr>
        </p:nvGraphicFramePr>
        <p:xfrm>
          <a:off x="8215674" y="2684439"/>
          <a:ext cx="2691812" cy="1744821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3459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459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nat_id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locs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2301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0, 384,</a:t>
                      </a:r>
                      <a:r>
                        <a:rPr lang="en-US" baseline="0" dirty="0"/>
                        <a:t> 640</a:t>
                      </a:r>
                      <a:r>
                        <a:rPr lang="en-US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128,</a:t>
                      </a:r>
                      <a:r>
                        <a:rPr lang="en-US" baseline="0" dirty="0"/>
                        <a:t> 256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47531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INdexes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Actually implemented with data structures like B-trees</a:t>
            </a:r>
          </a:p>
          <a:p>
            <a:pPr lvl="1"/>
            <a:r>
              <a:rPr lang="en-US" b="0" dirty="0"/>
              <a:t>In a full Databases course you would learn how to store and make these!</a:t>
            </a:r>
          </a:p>
          <a:p>
            <a:r>
              <a:rPr lang="en-US" dirty="0"/>
              <a:t>But: indexes are not free</a:t>
            </a:r>
          </a:p>
          <a:p>
            <a:pPr lvl="1"/>
            <a:r>
              <a:rPr lang="en-US" b="0" dirty="0"/>
              <a:t>Takes memory to store</a:t>
            </a:r>
          </a:p>
          <a:p>
            <a:pPr lvl="1"/>
            <a:r>
              <a:rPr lang="en-US" b="0" dirty="0"/>
              <a:t>Takes time to build</a:t>
            </a:r>
          </a:p>
          <a:p>
            <a:pPr lvl="1"/>
            <a:r>
              <a:rPr lang="en-US" b="0" dirty="0"/>
              <a:t>Takes time to update (add/delete a row, update the column)</a:t>
            </a:r>
          </a:p>
          <a:p>
            <a:r>
              <a:rPr lang="en-US" dirty="0"/>
              <a:t>But, but: one index is (mostly) free</a:t>
            </a:r>
          </a:p>
          <a:p>
            <a:pPr lvl="1"/>
            <a:r>
              <a:rPr lang="en-US" b="0" dirty="0"/>
              <a:t>Index will be built automatically on the </a:t>
            </a:r>
            <a:r>
              <a:rPr lang="en-US" b="0" dirty="0">
                <a:solidFill>
                  <a:schemeClr val="tx2"/>
                </a:solidFill>
              </a:rPr>
              <a:t>primary key</a:t>
            </a:r>
          </a:p>
          <a:p>
            <a:r>
              <a:rPr lang="en-US" b="1" dirty="0">
                <a:solidFill>
                  <a:srgbClr val="215C4E"/>
                </a:solidFill>
              </a:rPr>
              <a:t>Think before you build/maintain an index on other attributes!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3676" y="5649026"/>
            <a:ext cx="2618724" cy="1208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144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Relationships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Primary keys and foreign keys define interactions </a:t>
            </a:r>
            <a:br>
              <a:rPr lang="en-US" dirty="0"/>
            </a:br>
            <a:r>
              <a:rPr lang="en-US" dirty="0"/>
              <a:t>between different tables aka entities.  Four types:</a:t>
            </a:r>
          </a:p>
          <a:p>
            <a:pPr lvl="1"/>
            <a:r>
              <a:rPr lang="en-US" b="0" dirty="0"/>
              <a:t>One-to-one</a:t>
            </a:r>
            <a:endParaRPr lang="en-US" dirty="0"/>
          </a:p>
          <a:p>
            <a:pPr lvl="1"/>
            <a:r>
              <a:rPr lang="en-US" b="0" dirty="0"/>
              <a:t>One-to-one-or-none</a:t>
            </a:r>
            <a:endParaRPr lang="en-US" dirty="0"/>
          </a:p>
          <a:p>
            <a:pPr lvl="1"/>
            <a:r>
              <a:rPr lang="en-US" b="0" dirty="0"/>
              <a:t>One-to-many and many-to-one </a:t>
            </a:r>
          </a:p>
          <a:p>
            <a:pPr lvl="1"/>
            <a:r>
              <a:rPr lang="en-US" b="0" dirty="0"/>
              <a:t>Many-to-many</a:t>
            </a:r>
          </a:p>
          <a:p>
            <a:pPr marL="342900" indent="-342900">
              <a:buFont typeface="Arial" charset="0"/>
              <a:buChar char="•"/>
            </a:pPr>
            <a:endParaRPr lang="en-US" dirty="0"/>
          </a:p>
          <a:p>
            <a:r>
              <a:rPr lang="en-US" dirty="0"/>
              <a:t>Connects (one, many) of the rows in one table to </a:t>
            </a:r>
            <a:br>
              <a:rPr lang="en-US" dirty="0"/>
            </a:br>
            <a:r>
              <a:rPr lang="en-US" dirty="0"/>
              <a:t>(one, many) of the rows in another table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93535" y="2390930"/>
            <a:ext cx="2758190" cy="206864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4150680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One-to-many &amp; Many-to-one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215C4E"/>
                </a:solidFill>
              </a:rPr>
              <a:t>One person </a:t>
            </a:r>
            <a:r>
              <a:rPr lang="en-US" dirty="0"/>
              <a:t>can have </a:t>
            </a:r>
            <a:r>
              <a:rPr lang="en-US" b="1" dirty="0">
                <a:solidFill>
                  <a:srgbClr val="215C4E"/>
                </a:solidFill>
              </a:rPr>
              <a:t>one nationality</a:t>
            </a:r>
            <a:r>
              <a:rPr lang="en-US" dirty="0"/>
              <a:t> (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in this example)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but one nationality can include </a:t>
            </a:r>
            <a:r>
              <a:rPr lang="en-US" b="1" dirty="0">
                <a:solidFill>
                  <a:srgbClr val="215C4E"/>
                </a:solidFill>
              </a:rPr>
              <a:t>many people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24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2EF37A0-74FC-AB4F-AE4C-D9BFC6719E9F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25392" y="5012804"/>
            <a:ext cx="3192905" cy="1845197"/>
          </a:xfrm>
          <a:prstGeom prst="rect">
            <a:avLst/>
          </a:prstGeom>
        </p:spPr>
      </p:pic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1867082" y="3296538"/>
          <a:ext cx="5030010" cy="2975966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0060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60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60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600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0600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wgt_kg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hgt_cm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nat_id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42.3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145.1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143.8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65.3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165.3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35.1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84.2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185.8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62.2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176.2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82.1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7211074" y="3296538"/>
          <a:ext cx="2758192" cy="14833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3790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90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Nationality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Canada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Mexico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13" name="Group 12"/>
          <p:cNvGrpSpPr/>
          <p:nvPr/>
        </p:nvGrpSpPr>
        <p:grpSpPr>
          <a:xfrm>
            <a:off x="3277849" y="2533337"/>
            <a:ext cx="5455170" cy="524656"/>
            <a:chOff x="1753849" y="2533337"/>
            <a:chExt cx="5455170" cy="524656"/>
          </a:xfrm>
        </p:grpSpPr>
        <p:sp>
          <p:nvSpPr>
            <p:cNvPr id="8" name="Rounded Rectangle 7"/>
            <p:cNvSpPr/>
            <p:nvPr/>
          </p:nvSpPr>
          <p:spPr>
            <a:xfrm>
              <a:off x="1753849" y="2533338"/>
              <a:ext cx="2293495" cy="524655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/>
                <a:t>Person</a:t>
              </a: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4915524" y="2533337"/>
              <a:ext cx="2293495" cy="524655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Nationality</a:t>
              </a:r>
            </a:p>
          </p:txBody>
        </p:sp>
        <p:cxnSp>
          <p:nvCxnSpPr>
            <p:cNvPr id="11" name="Straight Connector 10"/>
            <p:cNvCxnSpPr>
              <a:stCxn id="9" idx="1"/>
            </p:cNvCxnSpPr>
            <p:nvPr/>
          </p:nvCxnSpPr>
          <p:spPr>
            <a:xfrm flipH="1" flipV="1">
              <a:off x="4047344" y="2795664"/>
              <a:ext cx="868180" cy="1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2" name="Triangle 11"/>
            <p:cNvSpPr/>
            <p:nvPr/>
          </p:nvSpPr>
          <p:spPr>
            <a:xfrm rot="5400000">
              <a:off x="4005277" y="2690733"/>
              <a:ext cx="313982" cy="209863"/>
            </a:xfrm>
            <a:prstGeom prst="triangl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49951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One-to-One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1" y="1752601"/>
            <a:ext cx="8548914" cy="4373563"/>
          </a:xfrm>
        </p:spPr>
        <p:txBody>
          <a:bodyPr/>
          <a:lstStyle/>
          <a:p>
            <a:r>
              <a:rPr lang="en-US" dirty="0"/>
              <a:t>Two tables have a one-to-one relationship if every tuple in the first tables corresponds to </a:t>
            </a:r>
            <a:r>
              <a:rPr lang="en-US" b="1" dirty="0">
                <a:solidFill>
                  <a:srgbClr val="215C4E"/>
                </a:solidFill>
              </a:rPr>
              <a:t>exactly one</a:t>
            </a:r>
            <a:r>
              <a:rPr lang="en-US" dirty="0"/>
              <a:t> entry in the other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In general, you won’t be using these (why not just merge the rows into one table?) unless:</a:t>
            </a:r>
          </a:p>
          <a:p>
            <a:pPr lvl="1"/>
            <a:r>
              <a:rPr lang="en-US" b="0" dirty="0"/>
              <a:t>Split a big row between SSD and HDD or distributed</a:t>
            </a:r>
          </a:p>
          <a:p>
            <a:pPr lvl="1"/>
            <a:r>
              <a:rPr lang="en-US" b="0" dirty="0"/>
              <a:t>Restrict access to part of a row (some DBMSs allow column-level access control, but not all)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Caching, partitioning, &amp; other serious stuff</a:t>
            </a:r>
            <a:r>
              <a:rPr lang="en-US" dirty="0"/>
              <a:t> that we won’t cover.</a:t>
            </a:r>
            <a:endParaRPr lang="en-US" b="0" dirty="0"/>
          </a:p>
        </p:txBody>
      </p:sp>
      <p:grpSp>
        <p:nvGrpSpPr>
          <p:cNvPr id="5" name="Group 4"/>
          <p:cNvGrpSpPr/>
          <p:nvPr/>
        </p:nvGrpSpPr>
        <p:grpSpPr>
          <a:xfrm>
            <a:off x="3277849" y="2653257"/>
            <a:ext cx="5455170" cy="524656"/>
            <a:chOff x="1753849" y="2533337"/>
            <a:chExt cx="5455170" cy="524656"/>
          </a:xfrm>
        </p:grpSpPr>
        <p:sp>
          <p:nvSpPr>
            <p:cNvPr id="6" name="Rounded Rectangle 5"/>
            <p:cNvSpPr/>
            <p:nvPr/>
          </p:nvSpPr>
          <p:spPr>
            <a:xfrm>
              <a:off x="1753849" y="2533338"/>
              <a:ext cx="2293495" cy="524655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/>
                <a:t>Person</a:t>
              </a:r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4915524" y="2533337"/>
              <a:ext cx="2293495" cy="524655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SSN</a:t>
              </a:r>
            </a:p>
          </p:txBody>
        </p:sp>
        <p:cxnSp>
          <p:nvCxnSpPr>
            <p:cNvPr id="8" name="Straight Connector 7"/>
            <p:cNvCxnSpPr/>
            <p:nvPr/>
          </p:nvCxnSpPr>
          <p:spPr>
            <a:xfrm flipH="1" flipV="1">
              <a:off x="4047344" y="2795664"/>
              <a:ext cx="868180" cy="1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60625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One-to-One-Or-None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Say we want to keep track of people’s cats: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People with IDs 2 and 3 do not own cats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*</a:t>
            </a:r>
            <a:r>
              <a:rPr lang="en-US" dirty="0"/>
              <a:t>, and are not in the table.  </a:t>
            </a:r>
            <a:br>
              <a:rPr lang="en-US" dirty="0"/>
            </a:br>
            <a:r>
              <a:rPr lang="en-US" b="1" dirty="0">
                <a:solidFill>
                  <a:srgbClr val="215C4E"/>
                </a:solidFill>
              </a:rPr>
              <a:t>Each person has at most one entry in the table.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Is this data </a:t>
            </a:r>
            <a:r>
              <a:rPr lang="en-US" dirty="0">
                <a:solidFill>
                  <a:schemeClr val="tx2"/>
                </a:solidFill>
              </a:rPr>
              <a:t>tidy</a:t>
            </a:r>
            <a:r>
              <a:rPr lang="en-US" dirty="0"/>
              <a:t>?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2763187" y="2307236"/>
          <a:ext cx="6056026" cy="1342656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1992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91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977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Person 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Cat1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Cat2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Chair</a:t>
                      </a:r>
                      <a:r>
                        <a:rPr lang="en-US" sz="1600" baseline="0" dirty="0"/>
                        <a:t>man Meow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Fuzz</a:t>
                      </a:r>
                      <a:r>
                        <a:rPr lang="en-US" sz="1600" baseline="0" dirty="0"/>
                        <a:t> Aldrin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Anderson</a:t>
                      </a:r>
                      <a:r>
                        <a:rPr lang="en-US" sz="1600" baseline="0" dirty="0"/>
                        <a:t> Pooper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Meowly</a:t>
                      </a:r>
                      <a:r>
                        <a:rPr lang="en-US" sz="1600" baseline="0" dirty="0"/>
                        <a:t> Cyrus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Gigabyte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Megabyte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14" name="Group 13"/>
          <p:cNvGrpSpPr/>
          <p:nvPr/>
        </p:nvGrpSpPr>
        <p:grpSpPr>
          <a:xfrm>
            <a:off x="3364043" y="4885543"/>
            <a:ext cx="5455170" cy="524656"/>
            <a:chOff x="1840043" y="4885543"/>
            <a:chExt cx="5455170" cy="524656"/>
          </a:xfrm>
        </p:grpSpPr>
        <p:sp>
          <p:nvSpPr>
            <p:cNvPr id="7" name="Rounded Rectangle 6"/>
            <p:cNvSpPr/>
            <p:nvPr/>
          </p:nvSpPr>
          <p:spPr>
            <a:xfrm>
              <a:off x="1840043" y="4885544"/>
              <a:ext cx="2293495" cy="524655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/>
                <a:t>Person</a:t>
              </a:r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5001718" y="4885543"/>
              <a:ext cx="2293495" cy="524655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Cat</a:t>
              </a:r>
            </a:p>
          </p:txBody>
        </p:sp>
        <p:cxnSp>
          <p:nvCxnSpPr>
            <p:cNvPr id="9" name="Straight Connector 8"/>
            <p:cNvCxnSpPr/>
            <p:nvPr/>
          </p:nvCxnSpPr>
          <p:spPr>
            <a:xfrm flipH="1" flipV="1">
              <a:off x="4133538" y="5147870"/>
              <a:ext cx="868180" cy="1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4267200" y="4885543"/>
              <a:ext cx="0" cy="524655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3" name="Oval 12"/>
            <p:cNvSpPr/>
            <p:nvPr/>
          </p:nvSpPr>
          <p:spPr>
            <a:xfrm>
              <a:off x="4643202" y="5035443"/>
              <a:ext cx="224853" cy="224853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6036040" y="6505731"/>
            <a:ext cx="4032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*nor do they have hearts, apparently.</a:t>
            </a:r>
          </a:p>
        </p:txBody>
      </p:sp>
    </p:spTree>
    <p:extLst>
      <p:ext uri="{BB962C8B-B14F-4D97-AF65-F5344CB8AC3E}">
        <p14:creationId xmlns:p14="http://schemas.microsoft.com/office/powerpoint/2010/main" val="1774144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74444" y="4865037"/>
            <a:ext cx="1798489" cy="194122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Many-to-Many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752601"/>
            <a:ext cx="8991600" cy="4663189"/>
          </a:xfrm>
        </p:spPr>
        <p:txBody>
          <a:bodyPr>
            <a:normAutofit/>
          </a:bodyPr>
          <a:lstStyle/>
          <a:p>
            <a:r>
              <a:rPr lang="en-US" dirty="0"/>
              <a:t>Say we want to keep track of people’s cats’ colorings: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One column per color, too many columns, too many nulls</a:t>
            </a:r>
          </a:p>
          <a:p>
            <a:r>
              <a:rPr lang="en-US" dirty="0"/>
              <a:t>Each cat can have many colors, and each color many cats 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2118611" y="2371878"/>
          <a:ext cx="3558325" cy="2349648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1992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91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Megabyte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/>
                        <a:t>Meowly</a:t>
                      </a:r>
                      <a:r>
                        <a:rPr lang="en-US" sz="1600" baseline="0" dirty="0"/>
                        <a:t> Cyrus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Fuzz</a:t>
                      </a:r>
                      <a:r>
                        <a:rPr lang="en-US" sz="1600" baseline="0" dirty="0"/>
                        <a:t> Aldrin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Chair</a:t>
                      </a:r>
                      <a:r>
                        <a:rPr lang="en-US" sz="1600" baseline="0" dirty="0"/>
                        <a:t>man Meow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Anderson</a:t>
                      </a:r>
                      <a:r>
                        <a:rPr lang="en-US" sz="1600" baseline="0" dirty="0"/>
                        <a:t> Pooper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Gigabyte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6618158" y="2371878"/>
          <a:ext cx="2983042" cy="2349648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9618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05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1058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Cat</a:t>
                      </a:r>
                      <a:r>
                        <a:rPr lang="en-US" sz="1600" baseline="0" dirty="0"/>
                        <a:t> ID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Color 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Amount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pSp>
        <p:nvGrpSpPr>
          <p:cNvPr id="15" name="Group 14"/>
          <p:cNvGrpSpPr/>
          <p:nvPr/>
        </p:nvGrpSpPr>
        <p:grpSpPr>
          <a:xfrm>
            <a:off x="2654509" y="5988757"/>
            <a:ext cx="5455170" cy="524656"/>
            <a:chOff x="1130509" y="5988757"/>
            <a:chExt cx="5455170" cy="524656"/>
          </a:xfrm>
        </p:grpSpPr>
        <p:sp>
          <p:nvSpPr>
            <p:cNvPr id="9" name="Rounded Rectangle 8"/>
            <p:cNvSpPr/>
            <p:nvPr/>
          </p:nvSpPr>
          <p:spPr>
            <a:xfrm>
              <a:off x="1130509" y="5988758"/>
              <a:ext cx="2293495" cy="524655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Cat</a:t>
              </a:r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4292184" y="5988757"/>
              <a:ext cx="2293495" cy="524655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Color</a:t>
              </a:r>
            </a:p>
          </p:txBody>
        </p:sp>
        <p:cxnSp>
          <p:nvCxnSpPr>
            <p:cNvPr id="11" name="Straight Connector 10"/>
            <p:cNvCxnSpPr/>
            <p:nvPr/>
          </p:nvCxnSpPr>
          <p:spPr>
            <a:xfrm flipH="1" flipV="1">
              <a:off x="3424004" y="6251084"/>
              <a:ext cx="868180" cy="1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2" name="Triangle 11"/>
            <p:cNvSpPr/>
            <p:nvPr/>
          </p:nvSpPr>
          <p:spPr>
            <a:xfrm rot="5400000">
              <a:off x="3381937" y="6146153"/>
              <a:ext cx="313982" cy="209863"/>
            </a:xfrm>
            <a:prstGeom prst="triangl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3" name="Triangle 12"/>
            <p:cNvSpPr/>
            <p:nvPr/>
          </p:nvSpPr>
          <p:spPr>
            <a:xfrm rot="16200000" flipH="1">
              <a:off x="4020192" y="6146154"/>
              <a:ext cx="313982" cy="209863"/>
            </a:xfrm>
            <a:prstGeom prst="triangl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77947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Associative tables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3979334"/>
            <a:ext cx="10312400" cy="2511408"/>
          </a:xfrm>
        </p:spPr>
        <p:txBody>
          <a:bodyPr>
            <a:normAutofit/>
          </a:bodyPr>
          <a:lstStyle/>
          <a:p>
            <a:r>
              <a:rPr lang="en-US" b="0" dirty="0"/>
              <a:t>Typically used to model pure relationships, not entities.  </a:t>
            </a:r>
          </a:p>
          <a:p>
            <a:r>
              <a:rPr lang="en-US" b="0" dirty="0"/>
              <a:t>The Primary Keys are from other tables – here we have [</a:t>
            </a:r>
            <a:r>
              <a:rPr lang="en-US" b="0" dirty="0" err="1"/>
              <a:t>CatID</a:t>
            </a:r>
            <a:r>
              <a:rPr lang="en-US" dirty="0"/>
              <a:t>, </a:t>
            </a:r>
            <a:r>
              <a:rPr lang="en-US" dirty="0" err="1"/>
              <a:t>ColorID</a:t>
            </a:r>
            <a:r>
              <a:rPr lang="en-US" dirty="0"/>
              <a:t>]</a:t>
            </a:r>
            <a:endParaRPr lang="en-US" b="0" dirty="0"/>
          </a:p>
          <a:p>
            <a:r>
              <a:rPr lang="en-US" dirty="0"/>
              <a:t>Pros:</a:t>
            </a:r>
          </a:p>
          <a:p>
            <a:pPr lvl="1"/>
            <a:r>
              <a:rPr lang="en-US" b="0" dirty="0"/>
              <a:t>Handles one-to-one, one-to-many, and many-to-one</a:t>
            </a:r>
          </a:p>
          <a:p>
            <a:pPr lvl="1"/>
            <a:r>
              <a:rPr lang="en-US" dirty="0"/>
              <a:t>Can be added without modifying existing tables.</a:t>
            </a:r>
          </a:p>
          <a:p>
            <a:r>
              <a:rPr lang="en-US" dirty="0"/>
              <a:t>Cons:</a:t>
            </a:r>
          </a:p>
          <a:p>
            <a:pPr lvl="1"/>
            <a:r>
              <a:rPr lang="en-US" dirty="0" err="1"/>
              <a:t>Requries</a:t>
            </a:r>
            <a:r>
              <a:rPr lang="en-US" dirty="0"/>
              <a:t> extra joins/queries to learn certain things.</a:t>
            </a:r>
            <a:endParaRPr lang="en-US" b="0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7067889"/>
              </p:ext>
            </p:extLst>
          </p:nvPr>
        </p:nvGraphicFramePr>
        <p:xfrm>
          <a:off x="6096000" y="1449388"/>
          <a:ext cx="2983042" cy="2349648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9618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05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1058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Cat</a:t>
                      </a:r>
                      <a:r>
                        <a:rPr lang="en-US" sz="1600" baseline="0" dirty="0"/>
                        <a:t> ID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Color 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Amount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8979698"/>
              </p:ext>
            </p:extLst>
          </p:nvPr>
        </p:nvGraphicFramePr>
        <p:xfrm>
          <a:off x="3425254" y="1659250"/>
          <a:ext cx="2313481" cy="1900318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7796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3380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1474">
                <a:tc>
                  <a:txBody>
                    <a:bodyPr/>
                    <a:lstStyle/>
                    <a:p>
                      <a:r>
                        <a:rPr lang="en-US" sz="1100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Name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1474"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Megabyte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1474">
                <a:tc>
                  <a:txBody>
                    <a:bodyPr/>
                    <a:lstStyle/>
                    <a:p>
                      <a:r>
                        <a:rPr lang="en-US" sz="11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err="1"/>
                        <a:t>Meowly</a:t>
                      </a:r>
                      <a:r>
                        <a:rPr lang="en-US" sz="1100" baseline="0" dirty="0"/>
                        <a:t> Cyrus</a:t>
                      </a:r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1474">
                <a:tc>
                  <a:txBody>
                    <a:bodyPr/>
                    <a:lstStyle/>
                    <a:p>
                      <a:r>
                        <a:rPr lang="en-US" sz="11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Fuzz</a:t>
                      </a:r>
                      <a:r>
                        <a:rPr lang="en-US" sz="1100" baseline="0" dirty="0"/>
                        <a:t> Aldrin</a:t>
                      </a:r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1474">
                <a:tc>
                  <a:txBody>
                    <a:bodyPr/>
                    <a:lstStyle/>
                    <a:p>
                      <a:r>
                        <a:rPr lang="en-US" sz="11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Chair</a:t>
                      </a:r>
                      <a:r>
                        <a:rPr lang="en-US" sz="1100" baseline="0" dirty="0"/>
                        <a:t>man Meow</a:t>
                      </a:r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1474">
                <a:tc>
                  <a:txBody>
                    <a:bodyPr/>
                    <a:lstStyle/>
                    <a:p>
                      <a:r>
                        <a:rPr lang="en-US" sz="11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Anderson</a:t>
                      </a:r>
                      <a:r>
                        <a:rPr lang="en-US" sz="1100" baseline="0" dirty="0"/>
                        <a:t> Pooper</a:t>
                      </a:r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1474">
                <a:tc>
                  <a:txBody>
                    <a:bodyPr/>
                    <a:lstStyle/>
                    <a:p>
                      <a:r>
                        <a:rPr lang="en-US" sz="11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Gigabyte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6780536"/>
              </p:ext>
            </p:extLst>
          </p:nvPr>
        </p:nvGraphicFramePr>
        <p:xfrm>
          <a:off x="9402399" y="1659250"/>
          <a:ext cx="2313481" cy="1900318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7796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3380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1474">
                <a:tc>
                  <a:txBody>
                    <a:bodyPr/>
                    <a:lstStyle/>
                    <a:p>
                      <a:r>
                        <a:rPr lang="en-US" sz="1100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Name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1474"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Black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1474">
                <a:tc>
                  <a:txBody>
                    <a:bodyPr/>
                    <a:lstStyle/>
                    <a:p>
                      <a:r>
                        <a:rPr lang="en-US" sz="11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Brown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1474">
                <a:tc>
                  <a:txBody>
                    <a:bodyPr/>
                    <a:lstStyle/>
                    <a:p>
                      <a:r>
                        <a:rPr lang="en-US" sz="11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White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1474">
                <a:tc>
                  <a:txBody>
                    <a:bodyPr/>
                    <a:lstStyle/>
                    <a:p>
                      <a:r>
                        <a:rPr lang="en-US" sz="11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Orange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1474">
                <a:tc>
                  <a:txBody>
                    <a:bodyPr/>
                    <a:lstStyle/>
                    <a:p>
                      <a:r>
                        <a:rPr lang="en-US" sz="11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Neon</a:t>
                      </a:r>
                      <a:r>
                        <a:rPr lang="en-US" sz="1100" baseline="0" dirty="0"/>
                        <a:t> Green</a:t>
                      </a:r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1474">
                <a:tc>
                  <a:txBody>
                    <a:bodyPr/>
                    <a:lstStyle/>
                    <a:p>
                      <a:r>
                        <a:rPr lang="en-US" sz="11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Invisible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3425254" y="1264722"/>
            <a:ext cx="2313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Cats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402398" y="1264722"/>
            <a:ext cx="2313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Colors</a:t>
            </a:r>
          </a:p>
        </p:txBody>
      </p:sp>
    </p:spTree>
    <p:extLst>
      <p:ext uri="{BB962C8B-B14F-4D97-AF65-F5344CB8AC3E}">
        <p14:creationId xmlns:p14="http://schemas.microsoft.com/office/powerpoint/2010/main" val="913114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9" grpId="0"/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DE81D2-CFA3-6943-AA76-3C0ED66A1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E76354-240F-8B41-BFDE-F88FA12EE4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803788"/>
            <a:ext cx="4761053" cy="4322377"/>
          </a:xfrm>
        </p:spPr>
        <p:txBody>
          <a:bodyPr/>
          <a:lstStyle/>
          <a:p>
            <a:r>
              <a:rPr lang="en-US" dirty="0"/>
              <a:t>Labs Posted</a:t>
            </a:r>
          </a:p>
          <a:p>
            <a:endParaRPr lang="en-US" dirty="0"/>
          </a:p>
          <a:p>
            <a:r>
              <a:rPr lang="en-US" dirty="0" err="1"/>
              <a:t>Lxml</a:t>
            </a:r>
            <a:r>
              <a:rPr lang="en-US" dirty="0"/>
              <a:t> fix</a:t>
            </a:r>
          </a:p>
          <a:p>
            <a:endParaRPr lang="en-US" dirty="0"/>
          </a:p>
          <a:p>
            <a:r>
              <a:rPr lang="en-US" dirty="0"/>
              <a:t>Groups access</a:t>
            </a:r>
          </a:p>
          <a:p>
            <a:endParaRPr lang="en-US" dirty="0"/>
          </a:p>
          <a:p>
            <a:r>
              <a:rPr lang="en-US" dirty="0"/>
              <a:t>Merge/Join Terms</a:t>
            </a:r>
          </a:p>
          <a:p>
            <a:endParaRPr lang="en-US" dirty="0"/>
          </a:p>
          <a:p>
            <a:r>
              <a:rPr lang="en-US" dirty="0"/>
              <a:t>Early Office Hours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9D88BF-836B-FD45-97DB-F7572A35B05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9108BD-1B63-5E42-A3EF-D85B2E21F76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9976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Aside: Pandas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752601"/>
            <a:ext cx="9129010" cy="4373563"/>
          </a:xfrm>
        </p:spPr>
        <p:txBody>
          <a:bodyPr>
            <a:normAutofit/>
          </a:bodyPr>
          <a:lstStyle/>
          <a:p>
            <a:r>
              <a:rPr lang="en-US" dirty="0"/>
              <a:t>So, this </a:t>
            </a:r>
            <a:r>
              <a:rPr lang="en-US" dirty="0" err="1"/>
              <a:t>kinda</a:t>
            </a:r>
            <a:r>
              <a:rPr lang="en-US" dirty="0"/>
              <a:t> feels like pandas </a:t>
            </a:r>
            <a:r>
              <a:rPr lang="mr-IN" dirty="0"/>
              <a:t>…</a:t>
            </a:r>
            <a:endParaRPr lang="en-US" dirty="0"/>
          </a:p>
          <a:p>
            <a:pPr lvl="1"/>
            <a:r>
              <a:rPr lang="en-US" b="0" dirty="0"/>
              <a:t>And pandas </a:t>
            </a:r>
            <a:r>
              <a:rPr lang="en-US" b="0" dirty="0" err="1"/>
              <a:t>kinda</a:t>
            </a:r>
            <a:r>
              <a:rPr lang="en-US" b="0" dirty="0"/>
              <a:t> feels like a relational data system </a:t>
            </a:r>
            <a:r>
              <a:rPr lang="mr-IN" b="0" dirty="0"/>
              <a:t>…</a:t>
            </a:r>
            <a:endParaRPr lang="en-US" b="0" dirty="0"/>
          </a:p>
          <a:p>
            <a:r>
              <a:rPr lang="en-US" dirty="0"/>
              <a:t>Pandas is </a:t>
            </a:r>
            <a:r>
              <a:rPr lang="en-US" b="1" dirty="0">
                <a:solidFill>
                  <a:srgbClr val="215C4E"/>
                </a:solidFill>
              </a:rPr>
              <a:t>not strictly </a:t>
            </a:r>
            <a:r>
              <a:rPr lang="en-US" dirty="0"/>
              <a:t>a relational data system:</a:t>
            </a:r>
          </a:p>
          <a:p>
            <a:pPr lvl="1"/>
            <a:r>
              <a:rPr lang="en-US" b="0" dirty="0"/>
              <a:t>No notion of primary / foreign keys</a:t>
            </a:r>
          </a:p>
          <a:p>
            <a:r>
              <a:rPr lang="en-US" dirty="0"/>
              <a:t>It does have indexes (and multi-column indexes):</a:t>
            </a:r>
          </a:p>
          <a:p>
            <a:pPr lvl="1"/>
            <a:r>
              <a:rPr lang="en-US" b="0" dirty="0" err="1"/>
              <a:t>pandas.Index</a:t>
            </a:r>
            <a:r>
              <a:rPr lang="en-US" b="0" dirty="0"/>
              <a:t>: ordered, sliceable set storing axis labels</a:t>
            </a:r>
          </a:p>
          <a:p>
            <a:pPr lvl="1"/>
            <a:r>
              <a:rPr lang="en-US" b="0" dirty="0" err="1"/>
              <a:t>pandas.MultiIndex</a:t>
            </a:r>
            <a:r>
              <a:rPr lang="en-US" b="0" dirty="0"/>
              <a:t>: hierarchical index</a:t>
            </a:r>
          </a:p>
          <a:p>
            <a:endParaRPr lang="en-US" dirty="0">
              <a:solidFill>
                <a:schemeClr val="tx2"/>
              </a:solidFill>
            </a:endParaRPr>
          </a:p>
          <a:p>
            <a:r>
              <a:rPr lang="en-US" b="1" dirty="0">
                <a:solidFill>
                  <a:srgbClr val="215C4E"/>
                </a:solidFill>
              </a:rPr>
              <a:t>Rule of thumb: do heavy, rough lifting at the relational DB level, then fine-grained slicing and dicing and visualization with pandas</a:t>
            </a:r>
          </a:p>
        </p:txBody>
      </p:sp>
    </p:spTree>
    <p:extLst>
      <p:ext uri="{BB962C8B-B14F-4D97-AF65-F5344CB8AC3E}">
        <p14:creationId xmlns:p14="http://schemas.microsoft.com/office/powerpoint/2010/main" val="1545006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SQLite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215C4E"/>
                </a:solidFill>
              </a:rPr>
              <a:t>On-disk</a:t>
            </a:r>
            <a:r>
              <a:rPr lang="en-US" dirty="0"/>
              <a:t> relational database management system (RDMS)</a:t>
            </a:r>
          </a:p>
          <a:p>
            <a:pPr lvl="1"/>
            <a:r>
              <a:rPr lang="en-US" b="0" dirty="0"/>
              <a:t>Applications connect directly to a </a:t>
            </a:r>
            <a:r>
              <a:rPr lang="en-US" b="1" dirty="0">
                <a:solidFill>
                  <a:srgbClr val="215C4E"/>
                </a:solidFill>
              </a:rPr>
              <a:t>file.</a:t>
            </a:r>
          </a:p>
          <a:p>
            <a:r>
              <a:rPr lang="en-US" dirty="0"/>
              <a:t>Most RDMSs have applications connect to a </a:t>
            </a:r>
            <a:r>
              <a:rPr lang="en-US" b="1" dirty="0">
                <a:solidFill>
                  <a:srgbClr val="215C4E"/>
                </a:solidFill>
              </a:rPr>
              <a:t>server:</a:t>
            </a:r>
          </a:p>
          <a:p>
            <a:pPr lvl="1"/>
            <a:r>
              <a:rPr lang="en-US" b="0" dirty="0"/>
              <a:t>Advantages include greater concurrency, less restrictive locking</a:t>
            </a:r>
          </a:p>
          <a:p>
            <a:pPr lvl="1"/>
            <a:r>
              <a:rPr lang="en-US" b="0" dirty="0"/>
              <a:t>Disadvantages include, for this class, setup time </a:t>
            </a:r>
            <a:r>
              <a:rPr lang="en-US" b="0" dirty="0">
                <a:sym typeface="Wingdings"/>
              </a:rPr>
              <a:t></a:t>
            </a:r>
          </a:p>
          <a:p>
            <a:r>
              <a:rPr lang="en-US" dirty="0">
                <a:ea typeface="Courier" charset="0"/>
                <a:cs typeface="Courier" charset="0"/>
              </a:rPr>
              <a:t>Installation:</a:t>
            </a:r>
          </a:p>
          <a:p>
            <a:pPr lvl="1"/>
            <a:r>
              <a:rPr lang="en-US" b="0" dirty="0" err="1">
                <a:latin typeface="Courier" charset="0"/>
                <a:ea typeface="Courier" charset="0"/>
                <a:cs typeface="Courier" charset="0"/>
              </a:rPr>
              <a:t>conda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 install -c anaconda </a:t>
            </a:r>
            <a:r>
              <a:rPr lang="en-US" b="0" dirty="0" err="1">
                <a:latin typeface="Courier" charset="0"/>
                <a:ea typeface="Courier" charset="0"/>
                <a:cs typeface="Courier" charset="0"/>
              </a:rPr>
              <a:t>sqlite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pPr lvl="1"/>
            <a:r>
              <a:rPr lang="en-US" b="0" dirty="0">
                <a:ea typeface="Courier" charset="0"/>
                <a:cs typeface="Courier" charset="0"/>
              </a:rPr>
              <a:t>(Should come preinstalled, I think?)</a:t>
            </a:r>
          </a:p>
          <a:p>
            <a:r>
              <a:rPr lang="en-US" dirty="0">
                <a:ea typeface="Courier" charset="0"/>
                <a:cs typeface="Courier" charset="0"/>
              </a:rPr>
              <a:t>All interactions use Structured Query Language (SQL)</a:t>
            </a:r>
          </a:p>
        </p:txBody>
      </p:sp>
    </p:spTree>
    <p:extLst>
      <p:ext uri="{BB962C8B-B14F-4D97-AF65-F5344CB8AC3E}">
        <p14:creationId xmlns:p14="http://schemas.microsoft.com/office/powerpoint/2010/main" val="1337475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7460103" y="4470497"/>
            <a:ext cx="2503358" cy="1214204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SQLite CLI &amp; GUI Frontend</a:t>
            </a:r>
          </a:p>
        </p:txBody>
      </p:sp>
      <p:sp>
        <p:nvSpPr>
          <p:cNvPr id="6" name="Magnetic Disk 5"/>
          <p:cNvSpPr/>
          <p:nvPr/>
        </p:nvSpPr>
        <p:spPr>
          <a:xfrm>
            <a:off x="7639987" y="2503357"/>
            <a:ext cx="2143593" cy="1154243"/>
          </a:xfrm>
          <a:prstGeom prst="flowChartMagneticDisk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SQLite File</a:t>
            </a:r>
          </a:p>
        </p:txBody>
      </p:sp>
      <p:sp>
        <p:nvSpPr>
          <p:cNvPr id="7" name="Multidocument 6"/>
          <p:cNvSpPr/>
          <p:nvPr/>
        </p:nvSpPr>
        <p:spPr>
          <a:xfrm>
            <a:off x="4611973" y="2398427"/>
            <a:ext cx="2233534" cy="1364105"/>
          </a:xfrm>
          <a:prstGeom prst="flowChartMultidocumen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Python</a:t>
            </a:r>
          </a:p>
        </p:txBody>
      </p:sp>
      <p:sp>
        <p:nvSpPr>
          <p:cNvPr id="8" name="Freeform 7"/>
          <p:cNvSpPr/>
          <p:nvPr/>
        </p:nvSpPr>
        <p:spPr>
          <a:xfrm rot="20521337">
            <a:off x="1961000" y="1611444"/>
            <a:ext cx="2061148" cy="1573967"/>
          </a:xfrm>
          <a:custGeom>
            <a:avLst/>
            <a:gdLst>
              <a:gd name="connsiteX0" fmla="*/ 314793 w 1723869"/>
              <a:gd name="connsiteY0" fmla="*/ 539646 h 1214204"/>
              <a:gd name="connsiteX1" fmla="*/ 344773 w 1723869"/>
              <a:gd name="connsiteY1" fmla="*/ 674558 h 1214204"/>
              <a:gd name="connsiteX2" fmla="*/ 359764 w 1723869"/>
              <a:gd name="connsiteY2" fmla="*/ 749508 h 1214204"/>
              <a:gd name="connsiteX3" fmla="*/ 374754 w 1723869"/>
              <a:gd name="connsiteY3" fmla="*/ 794479 h 1214204"/>
              <a:gd name="connsiteX4" fmla="*/ 404734 w 1723869"/>
              <a:gd name="connsiteY4" fmla="*/ 914400 h 1214204"/>
              <a:gd name="connsiteX5" fmla="*/ 419724 w 1723869"/>
              <a:gd name="connsiteY5" fmla="*/ 959371 h 1214204"/>
              <a:gd name="connsiteX6" fmla="*/ 539646 w 1723869"/>
              <a:gd name="connsiteY6" fmla="*/ 1064302 h 1214204"/>
              <a:gd name="connsiteX7" fmla="*/ 569626 w 1723869"/>
              <a:gd name="connsiteY7" fmla="*/ 1109272 h 1214204"/>
              <a:gd name="connsiteX8" fmla="*/ 644577 w 1723869"/>
              <a:gd name="connsiteY8" fmla="*/ 1124263 h 1214204"/>
              <a:gd name="connsiteX9" fmla="*/ 704537 w 1723869"/>
              <a:gd name="connsiteY9" fmla="*/ 1139253 h 1214204"/>
              <a:gd name="connsiteX10" fmla="*/ 824459 w 1723869"/>
              <a:gd name="connsiteY10" fmla="*/ 1184223 h 1214204"/>
              <a:gd name="connsiteX11" fmla="*/ 869429 w 1723869"/>
              <a:gd name="connsiteY11" fmla="*/ 1214204 h 1214204"/>
              <a:gd name="connsiteX12" fmla="*/ 974360 w 1723869"/>
              <a:gd name="connsiteY12" fmla="*/ 1184223 h 1214204"/>
              <a:gd name="connsiteX13" fmla="*/ 1064301 w 1723869"/>
              <a:gd name="connsiteY13" fmla="*/ 1124263 h 1214204"/>
              <a:gd name="connsiteX14" fmla="*/ 1588957 w 1723869"/>
              <a:gd name="connsiteY14" fmla="*/ 1124263 h 1214204"/>
              <a:gd name="connsiteX15" fmla="*/ 1648918 w 1723869"/>
              <a:gd name="connsiteY15" fmla="*/ 1109272 h 1214204"/>
              <a:gd name="connsiteX16" fmla="*/ 1708878 w 1723869"/>
              <a:gd name="connsiteY16" fmla="*/ 974361 h 1214204"/>
              <a:gd name="connsiteX17" fmla="*/ 1723869 w 1723869"/>
              <a:gd name="connsiteY17" fmla="*/ 929390 h 1214204"/>
              <a:gd name="connsiteX18" fmla="*/ 1708878 w 1723869"/>
              <a:gd name="connsiteY18" fmla="*/ 884420 h 1214204"/>
              <a:gd name="connsiteX19" fmla="*/ 1663908 w 1723869"/>
              <a:gd name="connsiteY19" fmla="*/ 854440 h 1214204"/>
              <a:gd name="connsiteX20" fmla="*/ 1499016 w 1723869"/>
              <a:gd name="connsiteY20" fmla="*/ 809469 h 1214204"/>
              <a:gd name="connsiteX21" fmla="*/ 1454046 w 1723869"/>
              <a:gd name="connsiteY21" fmla="*/ 764499 h 1214204"/>
              <a:gd name="connsiteX22" fmla="*/ 1454046 w 1723869"/>
              <a:gd name="connsiteY22" fmla="*/ 674558 h 1214204"/>
              <a:gd name="connsiteX23" fmla="*/ 1484026 w 1723869"/>
              <a:gd name="connsiteY23" fmla="*/ 644577 h 1214204"/>
              <a:gd name="connsiteX24" fmla="*/ 1514006 w 1723869"/>
              <a:gd name="connsiteY24" fmla="*/ 584617 h 1214204"/>
              <a:gd name="connsiteX25" fmla="*/ 1543987 w 1723869"/>
              <a:gd name="connsiteY25" fmla="*/ 479685 h 1214204"/>
              <a:gd name="connsiteX26" fmla="*/ 1558977 w 1723869"/>
              <a:gd name="connsiteY26" fmla="*/ 434715 h 1214204"/>
              <a:gd name="connsiteX27" fmla="*/ 1543987 w 1723869"/>
              <a:gd name="connsiteY27" fmla="*/ 314794 h 1214204"/>
              <a:gd name="connsiteX28" fmla="*/ 1514006 w 1723869"/>
              <a:gd name="connsiteY28" fmla="*/ 284813 h 1214204"/>
              <a:gd name="connsiteX29" fmla="*/ 1259173 w 1723869"/>
              <a:gd name="connsiteY29" fmla="*/ 299804 h 1214204"/>
              <a:gd name="connsiteX30" fmla="*/ 1229193 w 1723869"/>
              <a:gd name="connsiteY30" fmla="*/ 344774 h 1214204"/>
              <a:gd name="connsiteX31" fmla="*/ 1154242 w 1723869"/>
              <a:gd name="connsiteY31" fmla="*/ 419725 h 1214204"/>
              <a:gd name="connsiteX32" fmla="*/ 1019331 w 1723869"/>
              <a:gd name="connsiteY32" fmla="*/ 344774 h 1214204"/>
              <a:gd name="connsiteX33" fmla="*/ 974360 w 1723869"/>
              <a:gd name="connsiteY33" fmla="*/ 314794 h 1214204"/>
              <a:gd name="connsiteX34" fmla="*/ 944380 w 1723869"/>
              <a:gd name="connsiteY34" fmla="*/ 284813 h 1214204"/>
              <a:gd name="connsiteX35" fmla="*/ 899410 w 1723869"/>
              <a:gd name="connsiteY35" fmla="*/ 254833 h 1214204"/>
              <a:gd name="connsiteX36" fmla="*/ 839449 w 1723869"/>
              <a:gd name="connsiteY36" fmla="*/ 194872 h 1214204"/>
              <a:gd name="connsiteX37" fmla="*/ 794478 w 1723869"/>
              <a:gd name="connsiteY37" fmla="*/ 164892 h 1214204"/>
              <a:gd name="connsiteX38" fmla="*/ 629587 w 1723869"/>
              <a:gd name="connsiteY38" fmla="*/ 29981 h 1214204"/>
              <a:gd name="connsiteX39" fmla="*/ 524655 w 1723869"/>
              <a:gd name="connsiteY39" fmla="*/ 0 h 1214204"/>
              <a:gd name="connsiteX40" fmla="*/ 224852 w 1723869"/>
              <a:gd name="connsiteY40" fmla="*/ 29981 h 1214204"/>
              <a:gd name="connsiteX41" fmla="*/ 134911 w 1723869"/>
              <a:gd name="connsiteY41" fmla="*/ 59961 h 1214204"/>
              <a:gd name="connsiteX42" fmla="*/ 89941 w 1723869"/>
              <a:gd name="connsiteY42" fmla="*/ 74951 h 1214204"/>
              <a:gd name="connsiteX43" fmla="*/ 44970 w 1723869"/>
              <a:gd name="connsiteY43" fmla="*/ 149902 h 1214204"/>
              <a:gd name="connsiteX44" fmla="*/ 0 w 1723869"/>
              <a:gd name="connsiteY44" fmla="*/ 254833 h 1214204"/>
              <a:gd name="connsiteX45" fmla="*/ 14990 w 1723869"/>
              <a:gd name="connsiteY45" fmla="*/ 464695 h 1214204"/>
              <a:gd name="connsiteX46" fmla="*/ 59960 w 1723869"/>
              <a:gd name="connsiteY46" fmla="*/ 479685 h 1214204"/>
              <a:gd name="connsiteX47" fmla="*/ 89941 w 1723869"/>
              <a:gd name="connsiteY47" fmla="*/ 509666 h 1214204"/>
              <a:gd name="connsiteX48" fmla="*/ 269823 w 1723869"/>
              <a:gd name="connsiteY48" fmla="*/ 524656 h 1214204"/>
              <a:gd name="connsiteX49" fmla="*/ 314793 w 1723869"/>
              <a:gd name="connsiteY49" fmla="*/ 539646 h 1214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1723869" h="1214204">
                <a:moveTo>
                  <a:pt x="314793" y="539646"/>
                </a:moveTo>
                <a:cubicBezTo>
                  <a:pt x="327285" y="564629"/>
                  <a:pt x="302450" y="484109"/>
                  <a:pt x="344773" y="674558"/>
                </a:cubicBezTo>
                <a:cubicBezTo>
                  <a:pt x="350300" y="699429"/>
                  <a:pt x="353584" y="724791"/>
                  <a:pt x="359764" y="749508"/>
                </a:cubicBezTo>
                <a:cubicBezTo>
                  <a:pt x="363596" y="764837"/>
                  <a:pt x="370596" y="779235"/>
                  <a:pt x="374754" y="794479"/>
                </a:cubicBezTo>
                <a:cubicBezTo>
                  <a:pt x="385595" y="834231"/>
                  <a:pt x="391704" y="875310"/>
                  <a:pt x="404734" y="914400"/>
                </a:cubicBezTo>
                <a:cubicBezTo>
                  <a:pt x="409731" y="929390"/>
                  <a:pt x="410243" y="946730"/>
                  <a:pt x="419724" y="959371"/>
                </a:cubicBezTo>
                <a:cubicBezTo>
                  <a:pt x="463570" y="1017832"/>
                  <a:pt x="487633" y="1029628"/>
                  <a:pt x="539646" y="1064302"/>
                </a:cubicBezTo>
                <a:cubicBezTo>
                  <a:pt x="549639" y="1079292"/>
                  <a:pt x="553984" y="1100334"/>
                  <a:pt x="569626" y="1109272"/>
                </a:cubicBezTo>
                <a:cubicBezTo>
                  <a:pt x="591747" y="1121913"/>
                  <a:pt x="619705" y="1118736"/>
                  <a:pt x="644577" y="1124263"/>
                </a:cubicBezTo>
                <a:cubicBezTo>
                  <a:pt x="664688" y="1128732"/>
                  <a:pt x="684550" y="1134256"/>
                  <a:pt x="704537" y="1139253"/>
                </a:cubicBezTo>
                <a:cubicBezTo>
                  <a:pt x="810006" y="1209564"/>
                  <a:pt x="676265" y="1128650"/>
                  <a:pt x="824459" y="1184223"/>
                </a:cubicBezTo>
                <a:cubicBezTo>
                  <a:pt x="841328" y="1190549"/>
                  <a:pt x="854439" y="1204210"/>
                  <a:pt x="869429" y="1214204"/>
                </a:cubicBezTo>
                <a:cubicBezTo>
                  <a:pt x="883539" y="1210676"/>
                  <a:pt x="956767" y="1193997"/>
                  <a:pt x="974360" y="1184223"/>
                </a:cubicBezTo>
                <a:cubicBezTo>
                  <a:pt x="1005857" y="1166725"/>
                  <a:pt x="1064301" y="1124263"/>
                  <a:pt x="1064301" y="1124263"/>
                </a:cubicBezTo>
                <a:cubicBezTo>
                  <a:pt x="1330702" y="1136372"/>
                  <a:pt x="1360424" y="1151150"/>
                  <a:pt x="1588957" y="1124263"/>
                </a:cubicBezTo>
                <a:cubicBezTo>
                  <a:pt x="1609418" y="1121856"/>
                  <a:pt x="1628931" y="1114269"/>
                  <a:pt x="1648918" y="1109272"/>
                </a:cubicBezTo>
                <a:cubicBezTo>
                  <a:pt x="1696428" y="1038006"/>
                  <a:pt x="1673200" y="1081395"/>
                  <a:pt x="1708878" y="974361"/>
                </a:cubicBezTo>
                <a:lnTo>
                  <a:pt x="1723869" y="929390"/>
                </a:lnTo>
                <a:cubicBezTo>
                  <a:pt x="1718872" y="914400"/>
                  <a:pt x="1718749" y="896758"/>
                  <a:pt x="1708878" y="884420"/>
                </a:cubicBezTo>
                <a:cubicBezTo>
                  <a:pt x="1697624" y="870352"/>
                  <a:pt x="1680371" y="861757"/>
                  <a:pt x="1663908" y="854440"/>
                </a:cubicBezTo>
                <a:cubicBezTo>
                  <a:pt x="1601662" y="826775"/>
                  <a:pt x="1563140" y="822294"/>
                  <a:pt x="1499016" y="809469"/>
                </a:cubicBezTo>
                <a:cubicBezTo>
                  <a:pt x="1484026" y="794479"/>
                  <a:pt x="1465805" y="782138"/>
                  <a:pt x="1454046" y="764499"/>
                </a:cubicBezTo>
                <a:cubicBezTo>
                  <a:pt x="1433006" y="732939"/>
                  <a:pt x="1435110" y="706118"/>
                  <a:pt x="1454046" y="674558"/>
                </a:cubicBezTo>
                <a:cubicBezTo>
                  <a:pt x="1461317" y="662439"/>
                  <a:pt x="1476187" y="656336"/>
                  <a:pt x="1484026" y="644577"/>
                </a:cubicBezTo>
                <a:cubicBezTo>
                  <a:pt x="1496421" y="625984"/>
                  <a:pt x="1505204" y="605156"/>
                  <a:pt x="1514006" y="584617"/>
                </a:cubicBezTo>
                <a:cubicBezTo>
                  <a:pt x="1529407" y="548681"/>
                  <a:pt x="1533122" y="517711"/>
                  <a:pt x="1543987" y="479685"/>
                </a:cubicBezTo>
                <a:cubicBezTo>
                  <a:pt x="1548328" y="464492"/>
                  <a:pt x="1553980" y="449705"/>
                  <a:pt x="1558977" y="434715"/>
                </a:cubicBezTo>
                <a:cubicBezTo>
                  <a:pt x="1553980" y="394741"/>
                  <a:pt x="1555563" y="353380"/>
                  <a:pt x="1543987" y="314794"/>
                </a:cubicBezTo>
                <a:cubicBezTo>
                  <a:pt x="1539926" y="301257"/>
                  <a:pt x="1528120" y="285556"/>
                  <a:pt x="1514006" y="284813"/>
                </a:cubicBezTo>
                <a:lnTo>
                  <a:pt x="1259173" y="299804"/>
                </a:lnTo>
                <a:cubicBezTo>
                  <a:pt x="1249180" y="314794"/>
                  <a:pt x="1241056" y="331216"/>
                  <a:pt x="1229193" y="344774"/>
                </a:cubicBezTo>
                <a:cubicBezTo>
                  <a:pt x="1205927" y="371364"/>
                  <a:pt x="1154242" y="419725"/>
                  <a:pt x="1154242" y="419725"/>
                </a:cubicBezTo>
                <a:cubicBezTo>
                  <a:pt x="1075088" y="393340"/>
                  <a:pt x="1122421" y="413500"/>
                  <a:pt x="1019331" y="344774"/>
                </a:cubicBezTo>
                <a:cubicBezTo>
                  <a:pt x="1004341" y="334781"/>
                  <a:pt x="987099" y="327533"/>
                  <a:pt x="974360" y="314794"/>
                </a:cubicBezTo>
                <a:cubicBezTo>
                  <a:pt x="964367" y="304800"/>
                  <a:pt x="955416" y="293642"/>
                  <a:pt x="944380" y="284813"/>
                </a:cubicBezTo>
                <a:cubicBezTo>
                  <a:pt x="930312" y="273559"/>
                  <a:pt x="913089" y="266557"/>
                  <a:pt x="899410" y="254833"/>
                </a:cubicBezTo>
                <a:cubicBezTo>
                  <a:pt x="877949" y="236438"/>
                  <a:pt x="862968" y="210551"/>
                  <a:pt x="839449" y="194872"/>
                </a:cubicBezTo>
                <a:cubicBezTo>
                  <a:pt x="824459" y="184879"/>
                  <a:pt x="808036" y="176756"/>
                  <a:pt x="794478" y="164892"/>
                </a:cubicBezTo>
                <a:cubicBezTo>
                  <a:pt x="742882" y="119745"/>
                  <a:pt x="699127" y="53162"/>
                  <a:pt x="629587" y="29981"/>
                </a:cubicBezTo>
                <a:cubicBezTo>
                  <a:pt x="565071" y="8475"/>
                  <a:pt x="599945" y="18822"/>
                  <a:pt x="524655" y="0"/>
                </a:cubicBezTo>
                <a:cubicBezTo>
                  <a:pt x="428998" y="6377"/>
                  <a:pt x="321017" y="3754"/>
                  <a:pt x="224852" y="29981"/>
                </a:cubicBezTo>
                <a:cubicBezTo>
                  <a:pt x="194364" y="38296"/>
                  <a:pt x="164891" y="49968"/>
                  <a:pt x="134911" y="59961"/>
                </a:cubicBezTo>
                <a:lnTo>
                  <a:pt x="89941" y="74951"/>
                </a:lnTo>
                <a:cubicBezTo>
                  <a:pt x="55145" y="179343"/>
                  <a:pt x="99842" y="67594"/>
                  <a:pt x="44970" y="149902"/>
                </a:cubicBezTo>
                <a:cubicBezTo>
                  <a:pt x="20273" y="186947"/>
                  <a:pt x="13324" y="214861"/>
                  <a:pt x="0" y="254833"/>
                </a:cubicBezTo>
                <a:cubicBezTo>
                  <a:pt x="4997" y="324787"/>
                  <a:pt x="-3080" y="396931"/>
                  <a:pt x="14990" y="464695"/>
                </a:cubicBezTo>
                <a:cubicBezTo>
                  <a:pt x="19061" y="479962"/>
                  <a:pt x="46411" y="471555"/>
                  <a:pt x="59960" y="479685"/>
                </a:cubicBezTo>
                <a:cubicBezTo>
                  <a:pt x="72079" y="486957"/>
                  <a:pt x="76122" y="506705"/>
                  <a:pt x="89941" y="509666"/>
                </a:cubicBezTo>
                <a:cubicBezTo>
                  <a:pt x="148774" y="522273"/>
                  <a:pt x="209862" y="519659"/>
                  <a:pt x="269823" y="524656"/>
                </a:cubicBezTo>
                <a:cubicBezTo>
                  <a:pt x="325393" y="543179"/>
                  <a:pt x="302301" y="514663"/>
                  <a:pt x="314793" y="539646"/>
                </a:cubicBezTo>
                <a:close/>
              </a:path>
            </a:pathLst>
          </a:cu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Raw Input</a:t>
            </a:r>
          </a:p>
        </p:txBody>
      </p:sp>
      <p:cxnSp>
        <p:nvCxnSpPr>
          <p:cNvPr id="10" name="Straight Arrow Connector 9"/>
          <p:cNvCxnSpPr>
            <a:stCxn id="8" idx="15"/>
            <a:endCxn id="7" idx="1"/>
          </p:cNvCxnSpPr>
          <p:nvPr/>
        </p:nvCxnSpPr>
        <p:spPr>
          <a:xfrm>
            <a:off x="4087509" y="2727181"/>
            <a:ext cx="524464" cy="35329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7" idx="3"/>
            <a:endCxn id="6" idx="2"/>
          </p:cNvCxnSpPr>
          <p:nvPr/>
        </p:nvCxnSpPr>
        <p:spPr>
          <a:xfrm flipV="1">
            <a:off x="6845508" y="3080479"/>
            <a:ext cx="794479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5" idx="0"/>
            <a:endCxn id="6" idx="3"/>
          </p:cNvCxnSpPr>
          <p:nvPr/>
        </p:nvCxnSpPr>
        <p:spPr>
          <a:xfrm flipV="1">
            <a:off x="8711783" y="3657599"/>
            <a:ext cx="1" cy="81289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8" name="Magnetic Disk 17"/>
          <p:cNvSpPr/>
          <p:nvPr/>
        </p:nvSpPr>
        <p:spPr>
          <a:xfrm>
            <a:off x="3322915" y="4339179"/>
            <a:ext cx="2578117" cy="2386742"/>
          </a:xfrm>
          <a:prstGeom prst="flowChartMagneticDisk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Structured output (trained classifiers, JSON for D3</a:t>
            </a:r>
            <a:r>
              <a:rPr lang="en-US"/>
              <a:t>, visualizations)</a:t>
            </a:r>
            <a:endParaRPr lang="en-US" dirty="0"/>
          </a:p>
        </p:txBody>
      </p:sp>
      <p:cxnSp>
        <p:nvCxnSpPr>
          <p:cNvPr id="22" name="Straight Arrow Connector 21"/>
          <p:cNvCxnSpPr>
            <a:stCxn id="7" idx="2"/>
            <a:endCxn id="18" idx="1"/>
          </p:cNvCxnSpPr>
          <p:nvPr/>
        </p:nvCxnSpPr>
        <p:spPr>
          <a:xfrm flipH="1">
            <a:off x="4611973" y="3710873"/>
            <a:ext cx="961454" cy="62830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6950439" y="2740096"/>
            <a:ext cx="659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SQL</a:t>
            </a:r>
          </a:p>
        </p:txBody>
      </p:sp>
      <p:sp>
        <p:nvSpPr>
          <p:cNvPr id="24" name="TextBox 23"/>
          <p:cNvSpPr txBox="1"/>
          <p:nvPr/>
        </p:nvSpPr>
        <p:spPr>
          <a:xfrm rot="16200000">
            <a:off x="8197331" y="3824730"/>
            <a:ext cx="659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SQL</a:t>
            </a:r>
          </a:p>
        </p:txBody>
      </p:sp>
      <p:grpSp>
        <p:nvGrpSpPr>
          <p:cNvPr id="32" name="Group 31"/>
          <p:cNvGrpSpPr/>
          <p:nvPr/>
        </p:nvGrpSpPr>
        <p:grpSpPr>
          <a:xfrm>
            <a:off x="1872127" y="1362047"/>
            <a:ext cx="8039311" cy="4322654"/>
            <a:chOff x="348126" y="1362047"/>
            <a:chExt cx="8039311" cy="4322654"/>
          </a:xfrm>
        </p:grpSpPr>
        <p:cxnSp>
          <p:nvCxnSpPr>
            <p:cNvPr id="26" name="Straight Arrow Connector 25"/>
            <p:cNvCxnSpPr/>
            <p:nvPr/>
          </p:nvCxnSpPr>
          <p:spPr>
            <a:xfrm flipH="1">
              <a:off x="7412636" y="1666805"/>
              <a:ext cx="307299" cy="68954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7044932" y="1362047"/>
              <a:ext cx="13425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Persists!</a:t>
              </a:r>
            </a:p>
          </p:txBody>
        </p:sp>
        <p:cxnSp>
          <p:nvCxnSpPr>
            <p:cNvPr id="28" name="Straight Arrow Connector 27"/>
            <p:cNvCxnSpPr/>
            <p:nvPr/>
          </p:nvCxnSpPr>
          <p:spPr>
            <a:xfrm>
              <a:off x="1023130" y="5345625"/>
              <a:ext cx="667501" cy="33907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9" name="TextBox 28"/>
            <p:cNvSpPr txBox="1"/>
            <p:nvPr/>
          </p:nvSpPr>
          <p:spPr>
            <a:xfrm>
              <a:off x="348126" y="5040867"/>
              <a:ext cx="13425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Persists!</a:t>
              </a:r>
            </a:p>
          </p:txBody>
        </p:sp>
      </p:grpSp>
      <p:sp>
        <p:nvSpPr>
          <p:cNvPr id="9" name="Title 8">
            <a:extLst>
              <a:ext uri="{FF2B5EF4-FFF2-40B4-BE49-F238E27FC236}">
                <a16:creationId xmlns:a16="http://schemas.microsoft.com/office/drawing/2014/main" id="{7A526C32-5D5E-884D-8FED-9FBDE5E91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a DB with Pandas!</a:t>
            </a:r>
          </a:p>
        </p:txBody>
      </p:sp>
    </p:spTree>
    <p:extLst>
      <p:ext uri="{BB962C8B-B14F-4D97-AF65-F5344CB8AC3E}">
        <p14:creationId xmlns:p14="http://schemas.microsoft.com/office/powerpoint/2010/main" val="1011844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18" grpId="0" animBg="1"/>
      <p:bldP spid="23" grpId="0"/>
      <p:bldP spid="24" grpId="0"/>
      <p:bldP spid="24" grpId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Crash Course in SQL (in python)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4512037"/>
            <a:ext cx="7620000" cy="1823986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2"/>
                </a:solidFill>
              </a:rPr>
              <a:t>Cursor</a:t>
            </a:r>
            <a:r>
              <a:rPr lang="en-US" dirty="0"/>
              <a:t>: temporary work area in system memory for manipulating SQL statements and return values</a:t>
            </a:r>
          </a:p>
          <a:p>
            <a:r>
              <a:rPr lang="en-US" dirty="0"/>
              <a:t>If you do not close the connection (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conn.close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()</a:t>
            </a:r>
            <a:r>
              <a:rPr lang="en-US" dirty="0"/>
              <a:t>), any outstanding transaction is rolled back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(More on this in a bit.)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1981200" y="1779151"/>
            <a:ext cx="7997252" cy="2523026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import sqlite3</a:t>
            </a:r>
          </a:p>
          <a:p>
            <a:endParaRPr lang="en-US" dirty="0">
              <a:solidFill>
                <a:srgbClr val="92D05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solidFill>
                  <a:srgbClr val="92D050"/>
                </a:solidFill>
                <a:latin typeface="Courier" charset="0"/>
                <a:ea typeface="Courier" charset="0"/>
                <a:cs typeface="Courier" charset="0"/>
              </a:rPr>
              <a:t># Create a database and connect to it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conn = sqlite3.connect(“cmsc320.db”)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cursor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conn.cursor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()</a:t>
            </a: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solidFill>
                  <a:srgbClr val="9BBB59"/>
                </a:solidFill>
                <a:latin typeface="Courier" charset="0"/>
                <a:ea typeface="Courier" charset="0"/>
                <a:cs typeface="Courier" charset="0"/>
              </a:rPr>
              <a:t># do cool stuff</a:t>
            </a:r>
          </a:p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conn.close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()</a:t>
            </a: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439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Crash Course in SQL (in python)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1981200" y="5274411"/>
            <a:ext cx="7620000" cy="1451511"/>
          </a:xfrm>
        </p:spPr>
        <p:txBody>
          <a:bodyPr/>
          <a:lstStyle/>
          <a:p>
            <a:r>
              <a:rPr lang="en-US" dirty="0"/>
              <a:t>Capitalization doesn’t matter for SQL reserved words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SELECT = select = </a:t>
            </a:r>
            <a:r>
              <a:rPr lang="en-US" dirty="0" err="1"/>
              <a:t>SeLeCt</a:t>
            </a:r>
            <a:endParaRPr lang="en-US" dirty="0"/>
          </a:p>
          <a:p>
            <a:r>
              <a:rPr lang="en-US" dirty="0">
                <a:solidFill>
                  <a:schemeClr val="tx2"/>
                </a:solidFill>
              </a:rPr>
              <a:t>Rule of thumb: capitalize keywords for readability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1981200" y="1629251"/>
            <a:ext cx="7997252" cy="214827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92D050"/>
                </a:solidFill>
                <a:latin typeface="Courier" charset="0"/>
                <a:ea typeface="Courier" charset="0"/>
                <a:cs typeface="Courier" charset="0"/>
              </a:rPr>
              <a:t># Make a table</a:t>
            </a:r>
          </a:p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cursor.execute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(“””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CREATE TABLE cats (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id INTEGER PRIMARY KEY,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name TEXT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)”””)</a:t>
            </a: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264702" y="3882454"/>
            <a:ext cx="35076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?????????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2970550" y="4469151"/>
          <a:ext cx="6096000" cy="3657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5066675" y="4803720"/>
            <a:ext cx="1903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urier" charset="0"/>
                <a:ea typeface="Courier" charset="0"/>
                <a:cs typeface="Courier" charset="0"/>
              </a:rPr>
              <a:t>cats</a:t>
            </a:r>
          </a:p>
        </p:txBody>
      </p:sp>
    </p:spTree>
    <p:extLst>
      <p:ext uri="{BB962C8B-B14F-4D97-AF65-F5344CB8AC3E}">
        <p14:creationId xmlns:p14="http://schemas.microsoft.com/office/powerpoint/2010/main" val="2892430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  <p:bldP spid="5" grpId="0" animBg="1"/>
      <p:bldP spid="6" grpId="0"/>
      <p:bldP spid="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Crash Course in SQL (in python)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1981200" y="1629252"/>
            <a:ext cx="7997252" cy="132381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rgbClr val="92D050"/>
                </a:solidFill>
                <a:latin typeface="Courier" charset="0"/>
                <a:ea typeface="Courier" charset="0"/>
                <a:cs typeface="Courier" charset="0"/>
              </a:rPr>
              <a:t># Insert into the table</a:t>
            </a:r>
          </a:p>
          <a:p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cursor.execute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(“INSERT INTO cats VALUES (1, ’Megabyte’)”)</a:t>
            </a:r>
          </a:p>
          <a:p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cursor.execute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(“INSERT INTO cats VALUES (2, ‘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Meowly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Cyrus’)”)</a:t>
            </a:r>
          </a:p>
          <a:p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cursor.execute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(“INSERT INTO cats VALUES (3, ‘Fuzz Aldrin’)”)</a:t>
            </a:r>
          </a:p>
          <a:p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conn.commit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()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4012038" y="3072987"/>
          <a:ext cx="3558325" cy="1342656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1992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91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Megabyte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/>
                        <a:t>Meowly</a:t>
                      </a:r>
                      <a:r>
                        <a:rPr lang="en-US" sz="1600" baseline="0" dirty="0"/>
                        <a:t> Cyrus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Fuzz</a:t>
                      </a:r>
                      <a:r>
                        <a:rPr lang="en-US" sz="1600" baseline="0" dirty="0"/>
                        <a:t> Aldrin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" name="Rounded Rectangle 6"/>
          <p:cNvSpPr/>
          <p:nvPr/>
        </p:nvSpPr>
        <p:spPr>
          <a:xfrm>
            <a:off x="1981200" y="4535569"/>
            <a:ext cx="7997252" cy="87463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rgbClr val="92D050"/>
                </a:solidFill>
                <a:latin typeface="Courier" charset="0"/>
                <a:ea typeface="Courier" charset="0"/>
                <a:cs typeface="Courier" charset="0"/>
              </a:rPr>
              <a:t># Delete row(s) from the table</a:t>
            </a:r>
          </a:p>
          <a:p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cursor.execute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(“DELETE FROM cats WHERE id == 2”);</a:t>
            </a:r>
          </a:p>
          <a:p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conn.commit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()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4012037" y="5494653"/>
          <a:ext cx="3558325" cy="1006992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1992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91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Megabyte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Fuzz</a:t>
                      </a:r>
                      <a:r>
                        <a:rPr lang="en-US" sz="1600" baseline="0" dirty="0"/>
                        <a:t> Aldrin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8031" y="4853065"/>
            <a:ext cx="1965169" cy="196516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832662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Crash Course in SQL (in python)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4661941"/>
            <a:ext cx="7620000" cy="1464222"/>
          </a:xfrm>
        </p:spPr>
        <p:txBody>
          <a:bodyPr/>
          <a:lstStyle/>
          <a:p>
            <a:r>
              <a:rPr lang="en-US" dirty="0" err="1"/>
              <a:t>index_col</a:t>
            </a:r>
            <a:r>
              <a:rPr lang="en-US" dirty="0"/>
              <a:t>=“id”: treat column with label “id” as an index</a:t>
            </a:r>
          </a:p>
          <a:p>
            <a:r>
              <a:rPr lang="en-US" dirty="0" err="1"/>
              <a:t>index_col</a:t>
            </a:r>
            <a:r>
              <a:rPr lang="en-US" dirty="0"/>
              <a:t>=1: treat column #1 (i.e., “name”) as an index</a:t>
            </a:r>
          </a:p>
          <a:p>
            <a:r>
              <a:rPr lang="en-US" dirty="0"/>
              <a:t>(Can also do multi-indexing.)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1981200" y="1629252"/>
            <a:ext cx="7997252" cy="979038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rgbClr val="92D050"/>
                </a:solidFill>
                <a:latin typeface="Courier" charset="0"/>
                <a:ea typeface="Courier" charset="0"/>
                <a:cs typeface="Courier" charset="0"/>
              </a:rPr>
              <a:t># Read all rows from a table</a:t>
            </a:r>
          </a:p>
          <a:p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for row in 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cursor.execute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(”SELECT * FROM cats”):</a:t>
            </a:r>
          </a:p>
          <a:p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   print(row)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1981200" y="2713225"/>
            <a:ext cx="7997252" cy="674553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rgbClr val="92D050"/>
                </a:solidFill>
                <a:latin typeface="Courier" charset="0"/>
                <a:ea typeface="Courier" charset="0"/>
                <a:cs typeface="Courier" charset="0"/>
              </a:rPr>
              <a:t># Read all rows into pandas </a:t>
            </a:r>
            <a:r>
              <a:rPr lang="en-US" sz="1600" dirty="0" err="1">
                <a:solidFill>
                  <a:srgbClr val="92D050"/>
                </a:solidFill>
                <a:latin typeface="Courier" charset="0"/>
                <a:ea typeface="Courier" charset="0"/>
                <a:cs typeface="Courier" charset="0"/>
              </a:rPr>
              <a:t>DataFrame</a:t>
            </a:r>
            <a:endParaRPr lang="en-US" sz="1600" dirty="0">
              <a:solidFill>
                <a:srgbClr val="92D05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pd.read_sql_query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(“SELECT * FROM cats”, conn, 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index_col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=”id”)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4012038" y="3521363"/>
          <a:ext cx="3558325" cy="1006992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1992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91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Megabyte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Fuzz</a:t>
                      </a:r>
                      <a:r>
                        <a:rPr lang="en-US" sz="1600" baseline="0" dirty="0"/>
                        <a:t> Aldrin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26670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Joining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dirty="0">
                <a:solidFill>
                  <a:schemeClr val="tx2"/>
                </a:solidFill>
              </a:rPr>
              <a:t>join</a:t>
            </a:r>
            <a:r>
              <a:rPr lang="en-US" dirty="0"/>
              <a:t> operation merges two or more tables into a single relation.  Different ways of doing this: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Inner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Left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Right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Full Outer</a:t>
            </a:r>
          </a:p>
          <a:p>
            <a:endParaRPr lang="en-US" dirty="0"/>
          </a:p>
          <a:p>
            <a:r>
              <a:rPr lang="en-US" dirty="0"/>
              <a:t>Join operations are done </a:t>
            </a:r>
            <a:r>
              <a:rPr lang="en-US" dirty="0">
                <a:solidFill>
                  <a:schemeClr val="tx2"/>
                </a:solidFill>
              </a:rPr>
              <a:t>on</a:t>
            </a:r>
            <a:r>
              <a:rPr lang="en-US" dirty="0"/>
              <a:t> columns that explicitly link the tables together</a:t>
            </a:r>
          </a:p>
          <a:p>
            <a:pPr marL="342900" indent="-342900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24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2EF37A0-74FC-AB4F-AE4C-D9BFC6719E9F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4466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Inner Joins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4497051"/>
            <a:ext cx="7620000" cy="1419252"/>
          </a:xfrm>
        </p:spPr>
        <p:txBody>
          <a:bodyPr/>
          <a:lstStyle/>
          <a:p>
            <a:r>
              <a:rPr lang="en-US" dirty="0"/>
              <a:t>Inner join returns merged rows that share the </a:t>
            </a:r>
            <a:r>
              <a:rPr lang="en-US" dirty="0">
                <a:solidFill>
                  <a:schemeClr val="tx2"/>
                </a:solidFill>
              </a:rPr>
              <a:t>same</a:t>
            </a:r>
            <a:r>
              <a:rPr lang="en-US" dirty="0"/>
              <a:t> value in the column they are being joined on (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id</a:t>
            </a:r>
            <a:r>
              <a:rPr lang="en-US" dirty="0"/>
              <a:t> and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cat_id</a:t>
            </a:r>
            <a:r>
              <a:rPr lang="en-US" dirty="0"/>
              <a:t>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24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2EF37A0-74FC-AB4F-AE4C-D9BFC6719E9F}" type="slidenum">
              <a:rPr lang="en-US" smtClean="0"/>
              <a:pPr/>
              <a:t>28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1981201" y="1727301"/>
          <a:ext cx="3558325" cy="2349648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1992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91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Megabyte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/>
                        <a:t>Meowly</a:t>
                      </a:r>
                      <a:r>
                        <a:rPr lang="en-US" sz="1600" baseline="0" dirty="0"/>
                        <a:t> Cyrus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Fuzz</a:t>
                      </a:r>
                      <a:r>
                        <a:rPr lang="en-US" sz="1600" baseline="0" dirty="0"/>
                        <a:t> Aldrin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Chair</a:t>
                      </a:r>
                      <a:r>
                        <a:rPr lang="en-US" sz="1600" baseline="0" dirty="0"/>
                        <a:t>man Meow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Anderson</a:t>
                      </a:r>
                      <a:r>
                        <a:rPr lang="en-US" sz="1600" baseline="0" dirty="0"/>
                        <a:t> Pooper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Gigabyte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6240906" y="1727301"/>
          <a:ext cx="3558325" cy="1342656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1992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91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5664">
                <a:tc>
                  <a:txBody>
                    <a:bodyPr/>
                    <a:lstStyle/>
                    <a:p>
                      <a:r>
                        <a:rPr lang="en-US" sz="1600" dirty="0" err="1"/>
                        <a:t>cat_id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last_visit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02-16-2017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02-14-2017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02-03-2017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65733" y="5732859"/>
            <a:ext cx="1585992" cy="102455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981201" y="4076949"/>
            <a:ext cx="3558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urier" charset="0"/>
                <a:ea typeface="Courier" charset="0"/>
                <a:cs typeface="Courier" charset="0"/>
              </a:rPr>
              <a:t>cats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240906" y="3069957"/>
            <a:ext cx="3558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urier" charset="0"/>
                <a:ea typeface="Courier" charset="0"/>
                <a:cs typeface="Courier" charset="0"/>
              </a:rPr>
              <a:t>visits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2807567" y="5295745"/>
          <a:ext cx="5463916" cy="1342656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1073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783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783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last_visit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Megabyte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02-16-2017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/>
                        <a:t>Meowly</a:t>
                      </a:r>
                      <a:r>
                        <a:rPr lang="en-US" sz="1600" baseline="0" dirty="0"/>
                        <a:t> Cyrus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02-14-2017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Anderson</a:t>
                      </a:r>
                      <a:r>
                        <a:rPr lang="en-US" sz="1600" baseline="0" dirty="0"/>
                        <a:t> Pooper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02-03-2017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65674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/>
      <p:bldP spid="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Inner Joins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24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2EF37A0-74FC-AB4F-AE4C-D9BFC6719E9F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1981200" y="1599271"/>
            <a:ext cx="7997252" cy="1638604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rgbClr val="92D050"/>
                </a:solidFill>
                <a:latin typeface="Courier" charset="0"/>
                <a:ea typeface="Courier" charset="0"/>
                <a:cs typeface="Courier" charset="0"/>
              </a:rPr>
              <a:t># Inner join in pandas</a:t>
            </a:r>
          </a:p>
          <a:p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df_cats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pd.read_sql_query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(“SELECT * from cats”, conn)</a:t>
            </a:r>
          </a:p>
          <a:p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df_visits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pd.read_sql_query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(“SELECT * from visits”, conn)</a:t>
            </a:r>
          </a:p>
          <a:p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df_cats.merge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df_visits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, how = “inner”, </a:t>
            </a:r>
          </a:p>
          <a:p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             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left_on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= “id”, 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right_on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= ”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cat_id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”)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1981200" y="3490529"/>
            <a:ext cx="7997252" cy="289528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92D050"/>
                </a:solidFill>
                <a:latin typeface="Courier" charset="0"/>
                <a:ea typeface="Courier" charset="0"/>
                <a:cs typeface="Courier" charset="0"/>
              </a:rPr>
              <a:t># Inner join in SQL / SQLite via Python</a:t>
            </a:r>
          </a:p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cursor.execute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(“””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       SELECT 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           *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       FROM 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           cats, visits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       WHERE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          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cats.id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==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visits.cat_id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       ”””)</a:t>
            </a:r>
          </a:p>
        </p:txBody>
      </p:sp>
    </p:spTree>
    <p:extLst>
      <p:ext uri="{BB962C8B-B14F-4D97-AF65-F5344CB8AC3E}">
        <p14:creationId xmlns:p14="http://schemas.microsoft.com/office/powerpoint/2010/main" val="4161877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Data </a:t>
            </a:r>
            <a:r>
              <a:rPr lang="en-US" dirty="0" err="1"/>
              <a:t>LifeCycle</a:t>
            </a:r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BDBB4FD-C6FC-41B5-959D-84FEF7067278}"/>
              </a:ext>
            </a:extLst>
          </p:cNvPr>
          <p:cNvGrpSpPr/>
          <p:nvPr/>
        </p:nvGrpSpPr>
        <p:grpSpPr>
          <a:xfrm>
            <a:off x="407723" y="2038582"/>
            <a:ext cx="11154503" cy="1984780"/>
            <a:chOff x="407723" y="2038582"/>
            <a:chExt cx="11154503" cy="1984780"/>
          </a:xfrm>
        </p:grpSpPr>
        <p:sp>
          <p:nvSpPr>
            <p:cNvPr id="5" name="Rounded Rectangle 4"/>
            <p:cNvSpPr/>
            <p:nvPr/>
          </p:nvSpPr>
          <p:spPr>
            <a:xfrm>
              <a:off x="407723" y="2038582"/>
              <a:ext cx="1737360" cy="1978429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Data Collection</a:t>
              </a:r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2762009" y="2038582"/>
              <a:ext cx="1737360" cy="1978429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Data Processing</a:t>
              </a:r>
            </a:p>
          </p:txBody>
        </p:sp>
        <p:cxnSp>
          <p:nvCxnSpPr>
            <p:cNvPr id="11" name="Straight Arrow Connector 10"/>
            <p:cNvCxnSpPr>
              <a:cxnSpLocks/>
              <a:stCxn id="5" idx="3"/>
              <a:endCxn id="6" idx="1"/>
            </p:cNvCxnSpPr>
            <p:nvPr/>
          </p:nvCxnSpPr>
          <p:spPr>
            <a:xfrm>
              <a:off x="2145083" y="3027797"/>
              <a:ext cx="616926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Curved Connector 12"/>
            <p:cNvCxnSpPr>
              <a:stCxn id="6" idx="2"/>
              <a:endCxn id="5" idx="2"/>
            </p:cNvCxnSpPr>
            <p:nvPr/>
          </p:nvCxnSpPr>
          <p:spPr>
            <a:xfrm rot="5400000">
              <a:off x="2453546" y="2839868"/>
              <a:ext cx="12700" cy="2354286"/>
            </a:xfrm>
            <a:prstGeom prst="curvedConnector3">
              <a:avLst>
                <a:gd name="adj1" fmla="val 1800000"/>
              </a:avLst>
            </a:prstGeom>
            <a:ln>
              <a:headEnd type="stealth"/>
              <a:tailEnd type="stealth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7" name="Rounded Rectangle 6"/>
            <p:cNvSpPr/>
            <p:nvPr/>
          </p:nvSpPr>
          <p:spPr>
            <a:xfrm>
              <a:off x="5116294" y="2038582"/>
              <a:ext cx="1757471" cy="1978429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Exploratory Analysis </a:t>
              </a:r>
            </a:p>
            <a:p>
              <a:pPr algn="ctr"/>
              <a:r>
                <a:rPr lang="en-US" b="1" dirty="0"/>
                <a:t>&amp; </a:t>
              </a:r>
            </a:p>
            <a:p>
              <a:pPr algn="ctr"/>
              <a:r>
                <a:rPr lang="en-US" b="1" dirty="0"/>
                <a:t>Data Visualization</a:t>
              </a:r>
            </a:p>
          </p:txBody>
        </p:sp>
        <p:cxnSp>
          <p:nvCxnSpPr>
            <p:cNvPr id="16" name="Straight Arrow Connector 15"/>
            <p:cNvCxnSpPr>
              <a:cxnSpLocks/>
              <a:stCxn id="6" idx="3"/>
              <a:endCxn id="7" idx="1"/>
            </p:cNvCxnSpPr>
            <p:nvPr/>
          </p:nvCxnSpPr>
          <p:spPr>
            <a:xfrm>
              <a:off x="4499369" y="3027797"/>
              <a:ext cx="616925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Curved Connector 18"/>
            <p:cNvCxnSpPr>
              <a:cxnSpLocks/>
              <a:stCxn id="7" idx="2"/>
              <a:endCxn id="6" idx="2"/>
            </p:cNvCxnSpPr>
            <p:nvPr/>
          </p:nvCxnSpPr>
          <p:spPr>
            <a:xfrm rot="5400000">
              <a:off x="4812860" y="2834841"/>
              <a:ext cx="12700" cy="2364341"/>
            </a:xfrm>
            <a:prstGeom prst="curvedConnector3">
              <a:avLst>
                <a:gd name="adj1" fmla="val 1800000"/>
              </a:avLst>
            </a:prstGeom>
            <a:ln>
              <a:headEnd type="stealth"/>
              <a:tailEnd type="stealth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Curved Connector 20"/>
            <p:cNvCxnSpPr>
              <a:cxnSpLocks/>
              <a:stCxn id="7" idx="2"/>
              <a:endCxn id="5" idx="2"/>
            </p:cNvCxnSpPr>
            <p:nvPr/>
          </p:nvCxnSpPr>
          <p:spPr>
            <a:xfrm rot="5400000">
              <a:off x="3635717" y="1657698"/>
              <a:ext cx="12700" cy="4718627"/>
            </a:xfrm>
            <a:prstGeom prst="curvedConnector3">
              <a:avLst>
                <a:gd name="adj1" fmla="val 9537953"/>
              </a:avLst>
            </a:prstGeom>
            <a:ln>
              <a:headEnd type="stealth"/>
              <a:tailEnd type="stealth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8" name="Rounded Rectangle 7"/>
            <p:cNvSpPr/>
            <p:nvPr/>
          </p:nvSpPr>
          <p:spPr>
            <a:xfrm>
              <a:off x="7470581" y="2038582"/>
              <a:ext cx="1737360" cy="1978429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Analysis, Hypothesis Testing, </a:t>
              </a:r>
            </a:p>
            <a:p>
              <a:pPr algn="ctr"/>
              <a:r>
                <a:rPr lang="en-US" b="1" dirty="0"/>
                <a:t>&amp; ML</a:t>
              </a:r>
            </a:p>
          </p:txBody>
        </p:sp>
        <p:cxnSp>
          <p:nvCxnSpPr>
            <p:cNvPr id="25" name="Straight Arrow Connector 24"/>
            <p:cNvCxnSpPr>
              <a:cxnSpLocks/>
              <a:stCxn id="7" idx="3"/>
              <a:endCxn id="8" idx="1"/>
            </p:cNvCxnSpPr>
            <p:nvPr/>
          </p:nvCxnSpPr>
          <p:spPr>
            <a:xfrm>
              <a:off x="6873765" y="3027797"/>
              <a:ext cx="596816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Curved Connector 33"/>
            <p:cNvCxnSpPr>
              <a:cxnSpLocks/>
              <a:stCxn id="8" idx="2"/>
              <a:endCxn id="7" idx="2"/>
            </p:cNvCxnSpPr>
            <p:nvPr/>
          </p:nvCxnSpPr>
          <p:spPr>
            <a:xfrm rot="5400000">
              <a:off x="7167146" y="2844896"/>
              <a:ext cx="12700" cy="2344231"/>
            </a:xfrm>
            <a:prstGeom prst="curvedConnector3">
              <a:avLst>
                <a:gd name="adj1" fmla="val 1800000"/>
              </a:avLst>
            </a:prstGeom>
            <a:ln>
              <a:headEnd type="stealth"/>
              <a:tailEnd type="stealth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Curved Connector 35"/>
            <p:cNvCxnSpPr>
              <a:stCxn id="8" idx="2"/>
              <a:endCxn id="6" idx="2"/>
            </p:cNvCxnSpPr>
            <p:nvPr/>
          </p:nvCxnSpPr>
          <p:spPr>
            <a:xfrm rot="5400000">
              <a:off x="5984975" y="1662725"/>
              <a:ext cx="12700" cy="4708572"/>
            </a:xfrm>
            <a:prstGeom prst="curvedConnector3">
              <a:avLst>
                <a:gd name="adj1" fmla="val 6567567"/>
              </a:avLst>
            </a:prstGeom>
            <a:ln>
              <a:headEnd type="stealth"/>
              <a:tailEnd type="stealth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Curved Connector 38"/>
            <p:cNvCxnSpPr>
              <a:stCxn id="8" idx="2"/>
              <a:endCxn id="5" idx="2"/>
            </p:cNvCxnSpPr>
            <p:nvPr/>
          </p:nvCxnSpPr>
          <p:spPr>
            <a:xfrm rot="5400000">
              <a:off x="4807832" y="485582"/>
              <a:ext cx="12700" cy="7062858"/>
            </a:xfrm>
            <a:prstGeom prst="curvedConnector3">
              <a:avLst>
                <a:gd name="adj1" fmla="val 15129724"/>
              </a:avLst>
            </a:prstGeom>
            <a:ln>
              <a:headEnd type="stealth"/>
              <a:tailEnd type="stealth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9" name="Rounded Rectangle 8"/>
            <p:cNvSpPr/>
            <p:nvPr/>
          </p:nvSpPr>
          <p:spPr>
            <a:xfrm>
              <a:off x="9824866" y="2038582"/>
              <a:ext cx="1737360" cy="1978429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Insight </a:t>
              </a:r>
            </a:p>
            <a:p>
              <a:pPr algn="ctr"/>
              <a:r>
                <a:rPr lang="en-US" b="1" dirty="0"/>
                <a:t>&amp; </a:t>
              </a:r>
            </a:p>
            <a:p>
              <a:pPr algn="ctr"/>
              <a:r>
                <a:rPr lang="en-US" b="1" dirty="0"/>
                <a:t>Policy Decision</a:t>
              </a:r>
            </a:p>
          </p:txBody>
        </p:sp>
        <p:cxnSp>
          <p:nvCxnSpPr>
            <p:cNvPr id="43" name="Straight Arrow Connector 42"/>
            <p:cNvCxnSpPr>
              <a:stCxn id="8" idx="3"/>
              <a:endCxn id="9" idx="1"/>
            </p:cNvCxnSpPr>
            <p:nvPr/>
          </p:nvCxnSpPr>
          <p:spPr>
            <a:xfrm>
              <a:off x="9207941" y="3027797"/>
              <a:ext cx="616925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Curved Connector 45"/>
            <p:cNvCxnSpPr>
              <a:stCxn id="9" idx="2"/>
              <a:endCxn id="8" idx="2"/>
            </p:cNvCxnSpPr>
            <p:nvPr/>
          </p:nvCxnSpPr>
          <p:spPr>
            <a:xfrm rot="5400000">
              <a:off x="9516404" y="2839869"/>
              <a:ext cx="12700" cy="2354285"/>
            </a:xfrm>
            <a:prstGeom prst="curvedConnector3">
              <a:avLst>
                <a:gd name="adj1" fmla="val 1800000"/>
              </a:avLst>
            </a:prstGeom>
            <a:ln>
              <a:headEnd type="stealth"/>
              <a:tailEnd type="stealth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Curved Connector 47"/>
            <p:cNvCxnSpPr>
              <a:cxnSpLocks/>
              <a:stCxn id="9" idx="2"/>
              <a:endCxn id="7" idx="2"/>
            </p:cNvCxnSpPr>
            <p:nvPr/>
          </p:nvCxnSpPr>
          <p:spPr>
            <a:xfrm rot="5400000">
              <a:off x="8344288" y="1667753"/>
              <a:ext cx="12700" cy="4698516"/>
            </a:xfrm>
            <a:prstGeom prst="curvedConnector3">
              <a:avLst>
                <a:gd name="adj1" fmla="val 7427583"/>
              </a:avLst>
            </a:prstGeom>
            <a:ln>
              <a:headEnd type="stealth"/>
              <a:tailEnd type="stealth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Curved Connector 50"/>
            <p:cNvCxnSpPr>
              <a:stCxn id="9" idx="2"/>
              <a:endCxn id="6" idx="2"/>
            </p:cNvCxnSpPr>
            <p:nvPr/>
          </p:nvCxnSpPr>
          <p:spPr>
            <a:xfrm rot="5400000">
              <a:off x="7162118" y="485583"/>
              <a:ext cx="12700" cy="7062857"/>
            </a:xfrm>
            <a:prstGeom prst="curvedConnector3">
              <a:avLst>
                <a:gd name="adj1" fmla="val 12697299"/>
              </a:avLst>
            </a:prstGeom>
            <a:ln>
              <a:headEnd type="stealth"/>
              <a:tailEnd type="stealth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Curved Connector 53"/>
            <p:cNvCxnSpPr>
              <a:stCxn id="9" idx="2"/>
              <a:endCxn id="5" idx="2"/>
            </p:cNvCxnSpPr>
            <p:nvPr/>
          </p:nvCxnSpPr>
          <p:spPr>
            <a:xfrm rot="5400000">
              <a:off x="5984975" y="-691560"/>
              <a:ext cx="12700" cy="9417143"/>
            </a:xfrm>
            <a:prstGeom prst="curvedConnector3">
              <a:avLst>
                <a:gd name="adj1" fmla="val 20967567"/>
              </a:avLst>
            </a:prstGeom>
            <a:ln>
              <a:headEnd type="stealth"/>
              <a:tailEnd type="stealth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2" name="Right Arrow 11">
            <a:extLst>
              <a:ext uri="{FF2B5EF4-FFF2-40B4-BE49-F238E27FC236}">
                <a16:creationId xmlns:a16="http://schemas.microsoft.com/office/drawing/2014/main" id="{BEB9FB29-8B1F-5446-BDDA-7E0E3CF2014C}"/>
              </a:ext>
            </a:extLst>
          </p:cNvPr>
          <p:cNvSpPr/>
          <p:nvPr/>
        </p:nvSpPr>
        <p:spPr>
          <a:xfrm rot="18763181">
            <a:off x="1846421" y="3745840"/>
            <a:ext cx="1881166" cy="678446"/>
          </a:xfrm>
          <a:prstGeom prst="rightArrow">
            <a:avLst>
              <a:gd name="adj1" fmla="val 50000"/>
              <a:gd name="adj2" fmla="val 98486"/>
            </a:avLst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sz="2000" b="1" dirty="0">
                <a:solidFill>
                  <a:srgbClr val="215C4E"/>
                </a:solidFill>
              </a:rPr>
              <a:t>Today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38C008A-7CB9-4C6D-A1E6-6D9F12F1B5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9108BD-1B63-5E42-A3EF-D85B2E21F76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8463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Left Joins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Inner joins are the most common type of joins (get results that appear in </a:t>
            </a:r>
            <a:r>
              <a:rPr lang="en-US" dirty="0">
                <a:solidFill>
                  <a:schemeClr val="tx2"/>
                </a:solidFill>
              </a:rPr>
              <a:t>both</a:t>
            </a:r>
            <a:r>
              <a:rPr lang="en-US" dirty="0"/>
              <a:t> tables)</a:t>
            </a:r>
          </a:p>
          <a:p>
            <a:r>
              <a:rPr lang="en-US" dirty="0"/>
              <a:t>Left joins: all the results from the left table, only </a:t>
            </a:r>
            <a:r>
              <a:rPr lang="en-US" dirty="0">
                <a:solidFill>
                  <a:schemeClr val="tx2"/>
                </a:solidFill>
              </a:rPr>
              <a:t>some</a:t>
            </a:r>
            <a:r>
              <a:rPr lang="en-US" dirty="0"/>
              <a:t> matching results from the right table</a:t>
            </a:r>
          </a:p>
          <a:p>
            <a:r>
              <a:rPr lang="en-US" dirty="0"/>
              <a:t>Left join (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cats</a:t>
            </a:r>
            <a:r>
              <a:rPr lang="en-US" dirty="0"/>
              <a:t>,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visits</a:t>
            </a:r>
            <a:r>
              <a:rPr lang="en-US" dirty="0"/>
              <a:t>) on (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id</a:t>
            </a:r>
            <a:r>
              <a:rPr lang="en-US" dirty="0"/>
              <a:t>,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cat_id</a:t>
            </a:r>
            <a:r>
              <a:rPr lang="en-US" dirty="0"/>
              <a:t>)  ???????????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24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2EF37A0-74FC-AB4F-AE4C-D9BFC6719E9F}" type="slidenum">
              <a:rPr lang="en-US" smtClean="0"/>
              <a:pPr/>
              <a:t>30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2849381" y="3939381"/>
          <a:ext cx="5883639" cy="2349648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192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456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4563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/>
                        <a:t>last_visit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Megabyte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02-16-2017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/>
                        <a:t>Meowly</a:t>
                      </a:r>
                      <a:r>
                        <a:rPr lang="en-US" sz="1600" baseline="0" dirty="0"/>
                        <a:t> Cyrus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02-14-2017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Fuzz</a:t>
                      </a:r>
                      <a:r>
                        <a:rPr lang="en-US" sz="1600" baseline="0" dirty="0"/>
                        <a:t> Aldrin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NULL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Chair</a:t>
                      </a:r>
                      <a:r>
                        <a:rPr lang="en-US" sz="1600" baseline="0" dirty="0"/>
                        <a:t>man Meow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NULL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Anderson</a:t>
                      </a:r>
                      <a:r>
                        <a:rPr lang="en-US" sz="1600" baseline="0" dirty="0"/>
                        <a:t> Pooper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02-03-2017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Gigabyte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NULL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22929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Right Joins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Take a guess!</a:t>
            </a:r>
          </a:p>
          <a:p>
            <a:r>
              <a:rPr lang="en-US" dirty="0">
                <a:solidFill>
                  <a:schemeClr val="tx2"/>
                </a:solidFill>
              </a:rPr>
              <a:t>Right</a:t>
            </a:r>
            <a:r>
              <a:rPr lang="en-US" dirty="0"/>
              <a:t> join</a:t>
            </a:r>
            <a:br>
              <a:rPr lang="en-US" dirty="0"/>
            </a:br>
            <a:r>
              <a:rPr lang="en-US" dirty="0"/>
              <a:t>    (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cats</a:t>
            </a:r>
            <a:r>
              <a:rPr lang="en-US" dirty="0"/>
              <a:t>,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visits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/>
              <a:t>on</a:t>
            </a:r>
            <a:br>
              <a:rPr lang="en-US" dirty="0"/>
            </a:br>
            <a:r>
              <a:rPr lang="en-US" dirty="0"/>
              <a:t>    (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id</a:t>
            </a:r>
            <a:r>
              <a:rPr lang="en-US" dirty="0"/>
              <a:t>,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cat_id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/>
              <a:t>???????????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24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2EF37A0-74FC-AB4F-AE4C-D9BFC6719E9F}" type="slidenum">
              <a:rPr lang="en-US" smtClean="0"/>
              <a:pPr/>
              <a:t>31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4930365" y="1657980"/>
          <a:ext cx="2552222" cy="2349648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4914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07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Megabyte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/>
                        <a:t>Meowly</a:t>
                      </a:r>
                      <a:r>
                        <a:rPr lang="en-US" sz="1600" baseline="0" dirty="0"/>
                        <a:t> Cyrus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Fuzz</a:t>
                      </a:r>
                      <a:r>
                        <a:rPr lang="en-US" sz="1600" baseline="0" dirty="0"/>
                        <a:t> Aldrin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Chair</a:t>
                      </a:r>
                      <a:r>
                        <a:rPr lang="en-US" sz="1600" baseline="0" dirty="0"/>
                        <a:t>man Meow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Anderson</a:t>
                      </a:r>
                      <a:r>
                        <a:rPr lang="en-US" sz="1600" baseline="0" dirty="0"/>
                        <a:t> Pooper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Gigabyte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7925127" y="1654551"/>
          <a:ext cx="2403423" cy="2013984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8099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934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5664">
                <a:tc>
                  <a:txBody>
                    <a:bodyPr/>
                    <a:lstStyle/>
                    <a:p>
                      <a:r>
                        <a:rPr lang="en-US" sz="1600" dirty="0" err="1"/>
                        <a:t>cat_id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last_visit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02-16-2017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02-14-2017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02-03-2017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02-19-2017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02-21-2017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4930365" y="4007628"/>
            <a:ext cx="2552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urier" charset="0"/>
                <a:ea typeface="Courier" charset="0"/>
                <a:cs typeface="Courier" charset="0"/>
              </a:rPr>
              <a:t>cats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925127" y="3668535"/>
            <a:ext cx="2403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urier" charset="0"/>
                <a:ea typeface="Courier" charset="0"/>
                <a:cs typeface="Courier" charset="0"/>
              </a:rPr>
              <a:t>visits</a:t>
            </a:r>
          </a:p>
        </p:txBody>
      </p:sp>
      <p:graphicFrame>
        <p:nvGraphicFramePr>
          <p:cNvPr id="11" name="Table 10"/>
          <p:cNvGraphicFramePr>
            <a:graphicFrameLocks noGrp="1"/>
          </p:cNvGraphicFramePr>
          <p:nvPr/>
        </p:nvGraphicFramePr>
        <p:xfrm>
          <a:off x="3373172" y="4577478"/>
          <a:ext cx="5666609" cy="2013984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1483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591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591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last_visit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Megabyte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02-16-2017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/>
                        <a:t>Meowly</a:t>
                      </a:r>
                      <a:r>
                        <a:rPr lang="en-US" sz="1600" dirty="0"/>
                        <a:t> Cyrus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02-14-2017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Anderson</a:t>
                      </a:r>
                      <a:r>
                        <a:rPr lang="en-US" sz="1600" baseline="0" dirty="0"/>
                        <a:t> Pooper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02-03-2017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02-19-2017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02-21-2017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0020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/>
      <p:bldP spid="8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Left/Right Joins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24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2EF37A0-74FC-AB4F-AE4C-D9BFC6719E9F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1981200" y="1599272"/>
            <a:ext cx="7997252" cy="118889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rgbClr val="92D050"/>
                </a:solidFill>
                <a:latin typeface="Courier" charset="0"/>
                <a:ea typeface="Courier" charset="0"/>
                <a:cs typeface="Courier" charset="0"/>
              </a:rPr>
              <a:t># Left join in pandas</a:t>
            </a:r>
            <a:endParaRPr lang="en-US" sz="16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df_cats.merge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df_visits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, how = “left”, </a:t>
            </a:r>
          </a:p>
          <a:p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             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left_on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= “id”, 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right_on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= ”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cat_id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”)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1981200" y="4311241"/>
            <a:ext cx="7997252" cy="118889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rgbClr val="92D050"/>
                </a:solidFill>
                <a:latin typeface="Courier" charset="0"/>
                <a:ea typeface="Courier" charset="0"/>
                <a:cs typeface="Courier" charset="0"/>
              </a:rPr>
              <a:t># Right join in pandas</a:t>
            </a:r>
            <a:endParaRPr lang="en-US" sz="16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df_cats.merge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df_visits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, how = “right”, </a:t>
            </a:r>
          </a:p>
          <a:p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             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left_on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= “id”, 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right_on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= ”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cat_id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”)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1981200" y="2863124"/>
            <a:ext cx="7997252" cy="106477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92D050"/>
                </a:solidFill>
                <a:latin typeface="Courier" charset="0"/>
                <a:ea typeface="Courier" charset="0"/>
                <a:cs typeface="Courier" charset="0"/>
              </a:rPr>
              <a:t># Left join in SQL / SQLite via Python</a:t>
            </a:r>
          </a:p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cursor.execute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(“SELECT * FROM cats LEFT JOIN visits ON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          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cats.id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==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visits.cat_id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”)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1981200" y="5578541"/>
            <a:ext cx="7997252" cy="687348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rgbClr val="92D050"/>
                </a:solidFill>
                <a:latin typeface="Courier" charset="0"/>
                <a:ea typeface="Courier" charset="0"/>
                <a:cs typeface="Courier" charset="0"/>
              </a:rPr>
              <a:t># Right join in SQL / SQLite via Python</a:t>
            </a:r>
          </a:p>
          <a:p>
            <a:r>
              <a:rPr lang="en-US" sz="1600" dirty="0">
                <a:latin typeface="Courier" charset="0"/>
                <a:ea typeface="Courier" charset="0"/>
                <a:cs typeface="Courier" charset="0"/>
                <a:sym typeface="Wingdings"/>
              </a:rPr>
              <a:t></a:t>
            </a:r>
            <a:endParaRPr lang="en-US" sz="1600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1568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 Outer Join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752601"/>
            <a:ext cx="7620000" cy="480934"/>
          </a:xfrm>
        </p:spPr>
        <p:txBody>
          <a:bodyPr/>
          <a:lstStyle/>
          <a:p>
            <a:r>
              <a:rPr lang="en-US" dirty="0"/>
              <a:t>Combines the left and the right join          ???????????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24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2EF37A0-74FC-AB4F-AE4C-D9BFC6719E9F}" type="slidenum">
              <a:rPr lang="en-US" smtClean="0"/>
              <a:pPr/>
              <a:t>33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2957896" y="2233535"/>
          <a:ext cx="5666609" cy="3020976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1483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591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591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last_visit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Megabyte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02-16-2017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/>
                        <a:t>Meowly</a:t>
                      </a:r>
                      <a:r>
                        <a:rPr lang="en-US" sz="1600" dirty="0"/>
                        <a:t> Cyrus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02-14-2017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Fuzz Aldrin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NULL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Chairman Meow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NULL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Anderson</a:t>
                      </a:r>
                      <a:r>
                        <a:rPr lang="en-US" sz="1600" baseline="0" dirty="0"/>
                        <a:t> Pooper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02-03-2017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Gigabyte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NULL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02-19-2017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02-21-2017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6" name="Rounded Rectangle 5"/>
          <p:cNvSpPr/>
          <p:nvPr/>
        </p:nvSpPr>
        <p:spPr>
          <a:xfrm>
            <a:off x="2134648" y="5410200"/>
            <a:ext cx="7997252" cy="118889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rgbClr val="92D050"/>
                </a:solidFill>
                <a:latin typeface="Courier" charset="0"/>
                <a:ea typeface="Courier" charset="0"/>
                <a:cs typeface="Courier" charset="0"/>
              </a:rPr>
              <a:t># Outer join in pandas</a:t>
            </a:r>
            <a:endParaRPr lang="en-US" sz="16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df_cats.merge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df_visits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, how = “outer”, </a:t>
            </a:r>
          </a:p>
          <a:p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             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left_on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= “id”, 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right_on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= ”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cat_id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”)</a:t>
            </a:r>
          </a:p>
        </p:txBody>
      </p:sp>
    </p:spTree>
    <p:extLst>
      <p:ext uri="{BB962C8B-B14F-4D97-AF65-F5344CB8AC3E}">
        <p14:creationId xmlns:p14="http://schemas.microsoft.com/office/powerpoint/2010/main" val="2156085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152718"/>
            <a:ext cx="8200505" cy="1371600"/>
          </a:xfrm>
        </p:spPr>
        <p:txBody>
          <a:bodyPr>
            <a:normAutofit/>
          </a:bodyPr>
          <a:lstStyle/>
          <a:p>
            <a:r>
              <a:rPr lang="en-US" dirty="0"/>
              <a:t>Google Image Search One Slide SQL Join Visual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24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2EF37A0-74FC-AB4F-AE4C-D9BFC6719E9F}" type="slidenum">
              <a:rPr lang="en-US" smtClean="0"/>
              <a:pPr/>
              <a:t>34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2000" y="1987820"/>
            <a:ext cx="5588000" cy="4064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843135" y="6534436"/>
            <a:ext cx="73385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Image credit: http://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</a:rPr>
              <a:t>www.dofactory.com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/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</a:rPr>
              <a:t>sql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/join</a:t>
            </a:r>
          </a:p>
        </p:txBody>
      </p:sp>
    </p:spTree>
    <p:extLst>
      <p:ext uri="{BB962C8B-B14F-4D97-AF65-F5344CB8AC3E}">
        <p14:creationId xmlns:p14="http://schemas.microsoft.com/office/powerpoint/2010/main" val="6113754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1708485" y="3248411"/>
          <a:ext cx="5030010" cy="2975966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0060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60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60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600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0600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wgt_kg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hgt_cm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nat_id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42.3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145.1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143.8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65.3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165.3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35.1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84.2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185.8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62.2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176.2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82.1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9" name="Rectangle 8"/>
          <p:cNvSpPr/>
          <p:nvPr/>
        </p:nvSpPr>
        <p:spPr>
          <a:xfrm>
            <a:off x="1981200" y="2016852"/>
            <a:ext cx="556113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SELECT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nat_id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, AVG(age) as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average_age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FROM persons GROUP BY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nat_id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endParaRPr lang="en-US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533764"/>
              </p:ext>
            </p:extLst>
          </p:nvPr>
        </p:nvGraphicFramePr>
        <p:xfrm>
          <a:off x="7542337" y="3778647"/>
          <a:ext cx="2941178" cy="1700552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4705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705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25138">
                <a:tc>
                  <a:txBody>
                    <a:bodyPr/>
                    <a:lstStyle/>
                    <a:p>
                      <a:r>
                        <a:rPr lang="en-US" dirty="0" err="1"/>
                        <a:t>nat_id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average_age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19.48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Title 4">
            <a:extLst>
              <a:ext uri="{FF2B5EF4-FFF2-40B4-BE49-F238E27FC236}">
                <a16:creationId xmlns:a16="http://schemas.microsoft.com/office/drawing/2014/main" id="{D36043C5-EEF6-7E41-BF95-4C6D400C7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 by Aggregates</a:t>
            </a:r>
          </a:p>
        </p:txBody>
      </p:sp>
    </p:spTree>
    <p:extLst>
      <p:ext uri="{BB962C8B-B14F-4D97-AF65-F5344CB8AC3E}">
        <p14:creationId xmlns:p14="http://schemas.microsoft.com/office/powerpoint/2010/main" val="3055531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Raw SQL in Pandas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you “think in SQL” already, you’ll be fine with pandas:</a:t>
            </a:r>
          </a:p>
          <a:p>
            <a:pPr lvl="1"/>
            <a:r>
              <a:rPr lang="en-US" b="0" dirty="0" err="1">
                <a:latin typeface="Courier" charset="0"/>
                <a:ea typeface="Courier" charset="0"/>
                <a:cs typeface="Courier" charset="0"/>
              </a:rPr>
              <a:t>conda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 install -c anaconda </a:t>
            </a:r>
            <a:r>
              <a:rPr lang="en-US" b="0" dirty="0" err="1">
                <a:latin typeface="Courier" charset="0"/>
                <a:ea typeface="Courier" charset="0"/>
                <a:cs typeface="Courier" charset="0"/>
              </a:rPr>
              <a:t>pandasql</a:t>
            </a:r>
            <a:endParaRPr lang="en-US" b="0" dirty="0">
              <a:latin typeface="Courier" charset="0"/>
              <a:ea typeface="Courier" charset="0"/>
              <a:cs typeface="Courier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Info: </a:t>
            </a:r>
            <a:r>
              <a:rPr lang="en-US" sz="1600" dirty="0"/>
              <a:t>http://</a:t>
            </a:r>
            <a:r>
              <a:rPr lang="en-US" sz="1600" dirty="0" err="1"/>
              <a:t>pandas.pydata.org</a:t>
            </a:r>
            <a:r>
              <a:rPr lang="en-US" sz="1600" dirty="0"/>
              <a:t>/pandas-docs/stable/</a:t>
            </a:r>
            <a:r>
              <a:rPr lang="en-US" sz="1600" dirty="0" err="1"/>
              <a:t>comparison_with_sql.html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24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2EF37A0-74FC-AB4F-AE4C-D9BFC6719E9F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1981200" y="3338128"/>
            <a:ext cx="7997252" cy="3212574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92D050"/>
                </a:solidFill>
                <a:latin typeface="Courier" charset="0"/>
                <a:ea typeface="Courier" charset="0"/>
                <a:cs typeface="Courier" charset="0"/>
              </a:rPr>
              <a:t># Write the query text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q = ”””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SELECT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*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FROM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cats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LIMIT 10;”””</a:t>
            </a: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solidFill>
                  <a:srgbClr val="92D050"/>
                </a:solidFill>
                <a:latin typeface="Courier" charset="0"/>
                <a:ea typeface="Courier" charset="0"/>
                <a:cs typeface="Courier" charset="0"/>
              </a:rPr>
              <a:t># Store in a </a:t>
            </a:r>
            <a:r>
              <a:rPr lang="en-US" dirty="0" err="1">
                <a:solidFill>
                  <a:srgbClr val="92D050"/>
                </a:solidFill>
                <a:latin typeface="Courier" charset="0"/>
                <a:ea typeface="Courier" charset="0"/>
                <a:cs typeface="Courier" charset="0"/>
              </a:rPr>
              <a:t>DataFrame</a:t>
            </a:r>
            <a:endParaRPr lang="en-US" dirty="0">
              <a:solidFill>
                <a:srgbClr val="92D05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df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sqldf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(q, locals())</a:t>
            </a: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30652" y="1285762"/>
            <a:ext cx="2895600" cy="1115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490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And Relational Data</a:t>
            </a:r>
          </a:p>
        </p:txBody>
      </p:sp>
      <p:sp>
        <p:nvSpPr>
          <p:cNvPr id="20" name="Content Placeholder 1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Relational data:</a:t>
            </a:r>
          </a:p>
          <a:p>
            <a:pPr lvl="1"/>
            <a:r>
              <a:rPr lang="en-US" b="0" dirty="0"/>
              <a:t>What is a relation, and how do they interact?</a:t>
            </a:r>
          </a:p>
          <a:p>
            <a:r>
              <a:rPr lang="en-US" dirty="0"/>
              <a:t>Querying databases:</a:t>
            </a:r>
          </a:p>
          <a:p>
            <a:pPr lvl="1"/>
            <a:r>
              <a:rPr lang="en-US" b="0" dirty="0"/>
              <a:t>SQL</a:t>
            </a:r>
            <a:r>
              <a:rPr lang="en-US" dirty="0"/>
              <a:t>	</a:t>
            </a:r>
          </a:p>
          <a:p>
            <a:pPr lvl="1"/>
            <a:r>
              <a:rPr lang="en-US" b="0" dirty="0"/>
              <a:t>SQLite</a:t>
            </a:r>
            <a:endParaRPr lang="en-US" dirty="0"/>
          </a:p>
          <a:p>
            <a:pPr lvl="1"/>
            <a:r>
              <a:rPr lang="en-US" b="0" dirty="0"/>
              <a:t>How does this relate to 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pandas</a:t>
            </a:r>
            <a:r>
              <a:rPr lang="en-US" b="0" dirty="0"/>
              <a:t>?</a:t>
            </a:r>
          </a:p>
          <a:p>
            <a:endParaRPr lang="en-US" dirty="0"/>
          </a:p>
          <a:p>
            <a:r>
              <a:rPr lang="en-US" dirty="0"/>
              <a:t>Joins in SQL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162269" y="6534436"/>
            <a:ext cx="60194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Thanks to Zico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</a:rPr>
              <a:t>Kolter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 for some structure for this lecture!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5130" y="3342806"/>
            <a:ext cx="1972539" cy="2276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704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uiExpand="1" build="p"/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752601"/>
            <a:ext cx="7802380" cy="4373563"/>
          </a:xfrm>
        </p:spPr>
        <p:txBody>
          <a:bodyPr/>
          <a:lstStyle/>
          <a:p>
            <a:r>
              <a:rPr lang="en-US" dirty="0"/>
              <a:t>Simplest relation: a table aka tabular data full of </a:t>
            </a:r>
            <a:r>
              <a:rPr lang="en-US" b="1" u="sng" dirty="0">
                <a:solidFill>
                  <a:srgbClr val="215C4E"/>
                </a:solidFill>
              </a:rPr>
              <a:t>unique</a:t>
            </a:r>
            <a:r>
              <a:rPr lang="en-US" dirty="0"/>
              <a:t> tuples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24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2EF37A0-74FC-AB4F-AE4C-D9BFC6719E9F}" type="slidenum">
              <a:rPr lang="en-US" smtClean="0"/>
              <a:pPr/>
              <a:t>5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5458111" y="3460612"/>
          <a:ext cx="4143088" cy="212569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0357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57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57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3577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wgt_kg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hgt_cm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42.3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145.1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143.8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65.3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165.3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35.1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84.2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185.8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cxnSp>
        <p:nvCxnSpPr>
          <p:cNvPr id="7" name="Straight Arrow Connector 6"/>
          <p:cNvCxnSpPr/>
          <p:nvPr/>
        </p:nvCxnSpPr>
        <p:spPr>
          <a:xfrm>
            <a:off x="4153969" y="3652572"/>
            <a:ext cx="101933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909785" y="3490593"/>
            <a:ext cx="1139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Labels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4153969" y="4064365"/>
            <a:ext cx="101933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258519" y="4338792"/>
            <a:ext cx="17905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accent3"/>
                </a:solidFill>
              </a:rPr>
              <a:t>Observations</a:t>
            </a:r>
          </a:p>
          <a:p>
            <a:pPr algn="r"/>
            <a:r>
              <a:rPr lang="en-US" dirty="0">
                <a:solidFill>
                  <a:schemeClr val="accent3"/>
                </a:solidFill>
              </a:rPr>
              <a:t>(called tuples)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4153969" y="4449945"/>
            <a:ext cx="101933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4153969" y="4865506"/>
            <a:ext cx="101933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4153969" y="5281066"/>
            <a:ext cx="101933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5802887" y="2986567"/>
            <a:ext cx="3097" cy="37184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8008045" y="2986567"/>
            <a:ext cx="3097" cy="37184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6905466" y="2986567"/>
            <a:ext cx="3097" cy="37184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239579" y="2274419"/>
            <a:ext cx="27012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5"/>
                </a:solidFill>
              </a:rPr>
              <a:t>Variables</a:t>
            </a:r>
          </a:p>
          <a:p>
            <a:pPr algn="ctr"/>
            <a:r>
              <a:rPr lang="en-US" dirty="0">
                <a:solidFill>
                  <a:schemeClr val="accent5"/>
                </a:solidFill>
              </a:rPr>
              <a:t>(called attributes)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9110623" y="2986567"/>
            <a:ext cx="3097" cy="37184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1733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/>
      <p:bldP spid="11" grpId="0"/>
      <p:bldP spid="1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Primary keys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5261549"/>
            <a:ext cx="7620000" cy="864615"/>
          </a:xfrm>
        </p:spPr>
        <p:txBody>
          <a:bodyPr>
            <a:normAutofit fontScale="92500"/>
          </a:bodyPr>
          <a:lstStyle/>
          <a:p>
            <a:r>
              <a:rPr lang="en-US" dirty="0"/>
              <a:t>The primary key is a unique identifier for every tuple in a relation.</a:t>
            </a:r>
          </a:p>
          <a:p>
            <a:pPr lvl="1"/>
            <a:r>
              <a:rPr lang="en-US" dirty="0"/>
              <a:t>Each tuple has exactly one primary key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1981200" y="1904950"/>
          <a:ext cx="5030010" cy="2975966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0060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60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60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600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0600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wgt_kg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hgt_cm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nat_id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42.3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145.1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143.8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65.3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165.3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35.1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84.2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185.8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62.2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176.2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82.1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7325192" y="1904950"/>
          <a:ext cx="2758192" cy="14833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3790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90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Nationality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Canada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Mexico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59930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81844"/>
            <a:ext cx="6262914" cy="4898571"/>
          </a:xfrm>
        </p:spPr>
        <p:txBody>
          <a:bodyPr>
            <a:normAutofit/>
          </a:bodyPr>
          <a:lstStyle/>
          <a:p>
            <a:r>
              <a:rPr lang="en-US" dirty="0"/>
              <a:t>Yes, in Pandas; but not in the database world</a:t>
            </a:r>
          </a:p>
          <a:p>
            <a:endParaRPr lang="en-US" dirty="0"/>
          </a:p>
          <a:p>
            <a:r>
              <a:rPr lang="en-US" dirty="0"/>
              <a:t>For most databases, an “index” is a data structure used to speed up retrieval of specific tuples</a:t>
            </a:r>
          </a:p>
          <a:p>
            <a:endParaRPr lang="en-US" dirty="0"/>
          </a:p>
          <a:p>
            <a:r>
              <a:rPr lang="en-US" dirty="0"/>
              <a:t>For example, to find all tuples with </a:t>
            </a:r>
            <a:r>
              <a:rPr lang="en-US" dirty="0" err="1"/>
              <a:t>nat_id</a:t>
            </a:r>
            <a:r>
              <a:rPr lang="en-US" dirty="0"/>
              <a:t> = 2:</a:t>
            </a:r>
          </a:p>
          <a:p>
            <a:pPr lvl="1"/>
            <a:r>
              <a:rPr lang="en-US" dirty="0"/>
              <a:t>We can either scan the table </a:t>
            </a:r>
            <a:r>
              <a:rPr lang="mr-IN" dirty="0"/>
              <a:t>–</a:t>
            </a:r>
            <a:r>
              <a:rPr lang="en-US" dirty="0"/>
              <a:t> O(N)</a:t>
            </a:r>
          </a:p>
          <a:p>
            <a:pPr lvl="1"/>
            <a:r>
              <a:rPr lang="en-US" dirty="0"/>
              <a:t>Or use an “index” (e.g., binary tree) </a:t>
            </a:r>
            <a:r>
              <a:rPr lang="mr-IN" dirty="0"/>
              <a:t>–</a:t>
            </a:r>
            <a:r>
              <a:rPr lang="en-US" dirty="0"/>
              <a:t> O(log N)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D2B8DA8-68C5-D04E-8CD7-7E9CDAF9AB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Wait, Aren’t These Called “indexes”?</a:t>
            </a:r>
          </a:p>
        </p:txBody>
      </p:sp>
    </p:spTree>
    <p:extLst>
      <p:ext uri="{BB962C8B-B14F-4D97-AF65-F5344CB8AC3E}">
        <p14:creationId xmlns:p14="http://schemas.microsoft.com/office/powerpoint/2010/main" val="3211950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Foreign keys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5261549"/>
            <a:ext cx="7620000" cy="1229193"/>
          </a:xfrm>
        </p:spPr>
        <p:txBody>
          <a:bodyPr>
            <a:normAutofit/>
          </a:bodyPr>
          <a:lstStyle/>
          <a:p>
            <a:r>
              <a:rPr lang="en-US" dirty="0"/>
              <a:t>Foreign keys are attributes (columns) that point to a different table’s primary key.</a:t>
            </a:r>
          </a:p>
          <a:p>
            <a:pPr lvl="1"/>
            <a:r>
              <a:rPr lang="en-US" dirty="0"/>
              <a:t>A table can have multiple foreign keys</a:t>
            </a:r>
          </a:p>
          <a:p>
            <a:pPr marL="342900" indent="-342900">
              <a:buFont typeface="Arial" charset="0"/>
              <a:buChar char="•"/>
            </a:pP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1981200" y="1904950"/>
          <a:ext cx="5030010" cy="2975966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0060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60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60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600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0600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wgt_kg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hgt_cm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nat_id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42.3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145.1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143.8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65.3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165.3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35.1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84.2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185.8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62.2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176.2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82.1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7325192" y="1904950"/>
          <a:ext cx="2758192" cy="14833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3790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90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Nationality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Canada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Mexico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97570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 Schema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981200" y="1524318"/>
            <a:ext cx="7620000" cy="1122924"/>
          </a:xfrm>
        </p:spPr>
        <p:txBody>
          <a:bodyPr>
            <a:normAutofit/>
          </a:bodyPr>
          <a:lstStyle/>
          <a:p>
            <a:r>
              <a:rPr lang="en-US" dirty="0"/>
              <a:t>A list of all the attribute names, and their </a:t>
            </a:r>
            <a:r>
              <a:rPr lang="en-US" i="1" dirty="0"/>
              <a:t>domains</a:t>
            </a:r>
          </a:p>
          <a:p>
            <a:pPr marL="342900" indent="-342900">
              <a:buFont typeface="Arial" charset="0"/>
              <a:buChar char="•"/>
            </a:pP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981200" y="4221382"/>
            <a:ext cx="6172200" cy="2636619"/>
          </a:xfrm>
          <a:prstGeom prst="rect">
            <a:avLst/>
          </a:prstGeom>
          <a:ln w="19050" cmpd="sng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342900" indent="-342900">
              <a:lnSpc>
                <a:spcPct val="90000"/>
              </a:lnSpc>
              <a:spcBef>
                <a:spcPct val="35000"/>
              </a:spcBef>
              <a:buClr>
                <a:srgbClr val="CC3300"/>
              </a:buClr>
              <a:buSzPct val="90000"/>
              <a:tabLst>
                <a:tab pos="1489075" algn="l"/>
                <a:tab pos="1949450" algn="l"/>
                <a:tab pos="3036888" algn="l"/>
              </a:tabLst>
            </a:pPr>
            <a:r>
              <a:rPr kumimoji="1" lang="en-US" sz="2000" b="1" kern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create table</a:t>
            </a:r>
            <a:r>
              <a:rPr kumimoji="1" lang="en-US" sz="2000" kern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 </a:t>
            </a:r>
            <a:r>
              <a:rPr kumimoji="1" lang="en-US" sz="2000" i="1" kern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instructor</a:t>
            </a:r>
            <a:r>
              <a:rPr kumimoji="1" lang="en-US" sz="2000" kern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 (</a:t>
            </a:r>
          </a:p>
          <a:p>
            <a:pPr marL="342900" indent="-342900">
              <a:lnSpc>
                <a:spcPct val="90000"/>
              </a:lnSpc>
              <a:spcBef>
                <a:spcPct val="35000"/>
              </a:spcBef>
              <a:buClr>
                <a:srgbClr val="CC3300"/>
              </a:buClr>
              <a:buSzPct val="90000"/>
              <a:tabLst>
                <a:tab pos="1489075" algn="l"/>
                <a:tab pos="1949450" algn="l"/>
                <a:tab pos="3036888" algn="l"/>
              </a:tabLst>
            </a:pPr>
            <a:r>
              <a:rPr kumimoji="1" lang="en-US" sz="2000" i="1" kern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	ID</a:t>
            </a:r>
            <a:r>
              <a:rPr kumimoji="1" lang="en-US" sz="2000" kern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        </a:t>
            </a:r>
            <a:r>
              <a:rPr kumimoji="1" lang="en-US" sz="2000" b="1" kern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char</a:t>
            </a:r>
            <a:r>
              <a:rPr kumimoji="1" lang="en-US" sz="2000" kern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(5),</a:t>
            </a:r>
            <a:br>
              <a:rPr kumimoji="1" lang="en-US" sz="2000" kern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</a:br>
            <a:r>
              <a:rPr kumimoji="1" lang="en-US" sz="2000" i="1" kern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name   </a:t>
            </a:r>
            <a:r>
              <a:rPr kumimoji="1" lang="en-US" sz="2000" b="1" kern="0" dirty="0" err="1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varchar</a:t>
            </a:r>
            <a:r>
              <a:rPr kumimoji="1" lang="en-US" sz="2000" kern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(20) </a:t>
            </a:r>
            <a:r>
              <a:rPr kumimoji="1" lang="en-US" sz="2000" b="1" kern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not null,</a:t>
            </a:r>
            <a:br>
              <a:rPr kumimoji="1" lang="en-US" sz="2000" b="1" i="1" kern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</a:br>
            <a:r>
              <a:rPr kumimoji="1" lang="en-US" sz="2000" i="1" kern="0" dirty="0" err="1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dept_name</a:t>
            </a:r>
            <a:r>
              <a:rPr kumimoji="1" lang="en-US" sz="2000" i="1" kern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  </a:t>
            </a:r>
            <a:r>
              <a:rPr kumimoji="1" lang="en-US" sz="2000" b="1" kern="0" dirty="0" err="1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varchar</a:t>
            </a:r>
            <a:r>
              <a:rPr kumimoji="1" lang="en-US" sz="2000" kern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(20),</a:t>
            </a:r>
            <a:br>
              <a:rPr kumimoji="1" lang="en-US" sz="2000" kern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</a:br>
            <a:r>
              <a:rPr kumimoji="1" lang="en-US" sz="2000" i="1" kern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salary</a:t>
            </a:r>
            <a:r>
              <a:rPr kumimoji="1" lang="en-US" sz="2000" kern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   </a:t>
            </a:r>
            <a:r>
              <a:rPr kumimoji="1" lang="en-US" sz="2000" b="1" kern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numeric</a:t>
            </a:r>
            <a:r>
              <a:rPr kumimoji="1" lang="en-US" sz="2000" kern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(8,2),</a:t>
            </a:r>
          </a:p>
          <a:p>
            <a:pPr marL="342900" indent="-342900">
              <a:lnSpc>
                <a:spcPct val="90000"/>
              </a:lnSpc>
              <a:spcBef>
                <a:spcPct val="35000"/>
              </a:spcBef>
              <a:buClr>
                <a:srgbClr val="CC3300"/>
              </a:buClr>
              <a:buSzPct val="90000"/>
              <a:tabLst>
                <a:tab pos="1489075" algn="l"/>
                <a:tab pos="1949450" algn="l"/>
                <a:tab pos="3036888" algn="l"/>
              </a:tabLst>
            </a:pPr>
            <a:r>
              <a:rPr kumimoji="1" lang="en-US" sz="2000" b="1" kern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     </a:t>
            </a:r>
            <a:r>
              <a:rPr lang="en-US" sz="2000" b="1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primary key </a:t>
            </a:r>
            <a:r>
              <a:rPr kumimoji="1" lang="en-US" sz="200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(</a:t>
            </a:r>
            <a:r>
              <a:rPr lang="en-US" sz="2000" i="1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ID</a:t>
            </a:r>
            <a:r>
              <a:rPr kumimoji="1" lang="en-US" sz="200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),</a:t>
            </a:r>
            <a:br>
              <a:rPr kumimoji="1" lang="en-US" sz="200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</a:br>
            <a:r>
              <a:rPr kumimoji="1" lang="en-US" sz="2000" b="1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foreign key </a:t>
            </a:r>
            <a:r>
              <a:rPr kumimoji="1" lang="en-US" sz="2000" i="1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(</a:t>
            </a:r>
            <a:r>
              <a:rPr kumimoji="1" lang="en-US" sz="2000" i="1" dirty="0" err="1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dept_name</a:t>
            </a:r>
            <a:r>
              <a:rPr kumimoji="1" lang="en-US" sz="2000" i="1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)</a:t>
            </a:r>
            <a:r>
              <a:rPr kumimoji="1" lang="en-US" sz="200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 </a:t>
            </a:r>
            <a:r>
              <a:rPr kumimoji="1" lang="en-US" sz="2000" b="1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references </a:t>
            </a:r>
            <a:r>
              <a:rPr kumimoji="1" lang="en-US" sz="2000" i="1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department</a:t>
            </a:r>
            <a:endParaRPr kumimoji="1" lang="en-US" sz="2000" kern="0" dirty="0">
              <a:solidFill>
                <a:srgbClr val="000000"/>
              </a:solidFill>
              <a:latin typeface="Helvetica" charset="0"/>
              <a:ea typeface="ＭＳ Ｐゴシック" charset="0"/>
            </a:endParaRPr>
          </a:p>
          <a:p>
            <a:pPr marL="342900" indent="-342900">
              <a:lnSpc>
                <a:spcPct val="90000"/>
              </a:lnSpc>
              <a:spcBef>
                <a:spcPct val="35000"/>
              </a:spcBef>
              <a:buClr>
                <a:srgbClr val="CC3300"/>
              </a:buClr>
              <a:buSzPct val="90000"/>
              <a:tabLst>
                <a:tab pos="1489075" algn="l"/>
                <a:tab pos="1949450" algn="l"/>
                <a:tab pos="3036888" algn="l"/>
              </a:tabLst>
            </a:pPr>
            <a:r>
              <a:rPr kumimoji="1" lang="en-US" sz="2000" kern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)</a:t>
            </a:r>
            <a:endParaRPr kumimoji="1" lang="en-US" kern="0" dirty="0">
              <a:solidFill>
                <a:srgbClr val="000000"/>
              </a:solidFill>
              <a:latin typeface="Helvetica" charset="0"/>
              <a:ea typeface="ＭＳ Ｐゴシック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981200" y="2079850"/>
            <a:ext cx="5638800" cy="1938992"/>
          </a:xfrm>
          <a:prstGeom prst="rect">
            <a:avLst/>
          </a:prstGeom>
          <a:ln w="19050" cmpd="sng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sz="2000" b="1" dirty="0">
                <a:latin typeface="Helvetica"/>
                <a:cs typeface="Helvetica"/>
              </a:rPr>
              <a:t>create table </a:t>
            </a:r>
            <a:r>
              <a:rPr lang="en-US" sz="2000" dirty="0">
                <a:latin typeface="Helvetica"/>
                <a:cs typeface="Helvetica"/>
              </a:rPr>
              <a:t>department</a:t>
            </a:r>
          </a:p>
          <a:p>
            <a:pPr algn="l"/>
            <a:r>
              <a:rPr lang="en-US" sz="2000" dirty="0">
                <a:latin typeface="Helvetica"/>
                <a:cs typeface="Helvetica"/>
              </a:rPr>
              <a:t>    (</a:t>
            </a:r>
            <a:r>
              <a:rPr lang="en-US" sz="2000" dirty="0" err="1">
                <a:latin typeface="Helvetica"/>
                <a:cs typeface="Helvetica"/>
              </a:rPr>
              <a:t>dept_name</a:t>
            </a:r>
            <a:r>
              <a:rPr lang="en-US" sz="2000" dirty="0">
                <a:latin typeface="Helvetica"/>
                <a:cs typeface="Helvetica"/>
              </a:rPr>
              <a:t> </a:t>
            </a:r>
            <a:r>
              <a:rPr lang="en-US" sz="2000" b="1" dirty="0" err="1">
                <a:latin typeface="Helvetica"/>
                <a:cs typeface="Helvetica"/>
              </a:rPr>
              <a:t>varchar</a:t>
            </a:r>
            <a:r>
              <a:rPr lang="en-US" sz="2000" dirty="0">
                <a:latin typeface="Helvetica"/>
                <a:cs typeface="Helvetica"/>
              </a:rPr>
              <a:t>(20),</a:t>
            </a:r>
          </a:p>
          <a:p>
            <a:pPr algn="l"/>
            <a:r>
              <a:rPr lang="en-US" sz="2000" dirty="0">
                <a:latin typeface="Helvetica"/>
                <a:cs typeface="Helvetica"/>
              </a:rPr>
              <a:t>     building </a:t>
            </a:r>
            <a:r>
              <a:rPr lang="en-US" sz="2000" b="1" dirty="0" err="1">
                <a:latin typeface="Helvetica"/>
                <a:cs typeface="Helvetica"/>
              </a:rPr>
              <a:t>varchar</a:t>
            </a:r>
            <a:r>
              <a:rPr lang="en-US" sz="2000" dirty="0">
                <a:latin typeface="Helvetica"/>
                <a:cs typeface="Helvetica"/>
              </a:rPr>
              <a:t>(15),</a:t>
            </a:r>
          </a:p>
          <a:p>
            <a:pPr algn="l"/>
            <a:r>
              <a:rPr lang="da-DK" sz="2000" dirty="0">
                <a:latin typeface="Helvetica"/>
                <a:cs typeface="Helvetica"/>
              </a:rPr>
              <a:t>     budget </a:t>
            </a:r>
            <a:r>
              <a:rPr lang="da-DK" sz="2000" b="1" dirty="0" err="1">
                <a:latin typeface="Helvetica"/>
                <a:cs typeface="Helvetica"/>
              </a:rPr>
              <a:t>numeric</a:t>
            </a:r>
            <a:r>
              <a:rPr lang="da-DK" sz="2000" dirty="0">
                <a:latin typeface="Helvetica"/>
                <a:cs typeface="Helvetica"/>
              </a:rPr>
              <a:t>(12,2) check (budget &gt; 0),</a:t>
            </a:r>
          </a:p>
          <a:p>
            <a:pPr algn="l"/>
            <a:r>
              <a:rPr lang="da-DK" sz="2000" dirty="0">
                <a:latin typeface="Helvetica"/>
                <a:cs typeface="Helvetica"/>
              </a:rPr>
              <a:t>     </a:t>
            </a:r>
            <a:r>
              <a:rPr lang="da-DK" sz="2000" b="1" dirty="0" err="1">
                <a:latin typeface="Helvetica"/>
                <a:cs typeface="Helvetica"/>
              </a:rPr>
              <a:t>primary</a:t>
            </a:r>
            <a:r>
              <a:rPr lang="da-DK" sz="2000" b="1" dirty="0">
                <a:latin typeface="Helvetica"/>
                <a:cs typeface="Helvetica"/>
              </a:rPr>
              <a:t> </a:t>
            </a:r>
            <a:r>
              <a:rPr lang="da-DK" sz="2000" b="1" dirty="0" err="1">
                <a:latin typeface="Helvetica"/>
                <a:cs typeface="Helvetica"/>
              </a:rPr>
              <a:t>key</a:t>
            </a:r>
            <a:r>
              <a:rPr lang="da-DK" sz="2000" b="1" dirty="0">
                <a:latin typeface="Helvetica"/>
                <a:cs typeface="Helvetica"/>
              </a:rPr>
              <a:t> </a:t>
            </a:r>
            <a:r>
              <a:rPr lang="da-DK" sz="2000" dirty="0">
                <a:latin typeface="Helvetica"/>
                <a:cs typeface="Helvetica"/>
              </a:rPr>
              <a:t>(</a:t>
            </a:r>
            <a:r>
              <a:rPr lang="da-DK" sz="2000" dirty="0" err="1">
                <a:latin typeface="Helvetica"/>
                <a:cs typeface="Helvetica"/>
              </a:rPr>
              <a:t>dept_name</a:t>
            </a:r>
            <a:r>
              <a:rPr lang="da-DK" sz="2000" dirty="0">
                <a:latin typeface="Helvetica"/>
                <a:cs typeface="Helvetica"/>
              </a:rPr>
              <a:t>)</a:t>
            </a:r>
          </a:p>
          <a:p>
            <a:pPr algn="l"/>
            <a:r>
              <a:rPr lang="da-DK" sz="2000" dirty="0">
                <a:latin typeface="Helvetica"/>
                <a:cs typeface="Helvetica"/>
              </a:rPr>
              <a:t>    );</a:t>
            </a:r>
            <a:endParaRPr lang="da-DK" sz="2400" dirty="0">
              <a:latin typeface="Helvetica"/>
              <a:cs typeface="Helvetic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293645" y="2079851"/>
            <a:ext cx="17706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tx2"/>
                </a:solidFill>
              </a:rPr>
              <a:t>SQL Statements </a:t>
            </a:r>
          </a:p>
          <a:p>
            <a:r>
              <a:rPr lang="en-US" i="1" dirty="0">
                <a:solidFill>
                  <a:schemeClr val="tx2"/>
                </a:solidFill>
              </a:rPr>
              <a:t>To create Tables</a:t>
            </a:r>
          </a:p>
        </p:txBody>
      </p:sp>
      <p:cxnSp>
        <p:nvCxnSpPr>
          <p:cNvPr id="13" name="Straight Arrow Connector 12"/>
          <p:cNvCxnSpPr>
            <a:stCxn id="11" idx="1"/>
          </p:cNvCxnSpPr>
          <p:nvPr/>
        </p:nvCxnSpPr>
        <p:spPr>
          <a:xfrm flipH="1">
            <a:off x="7644085" y="2403016"/>
            <a:ext cx="649560" cy="2442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11" idx="1"/>
          </p:cNvCxnSpPr>
          <p:nvPr/>
        </p:nvCxnSpPr>
        <p:spPr>
          <a:xfrm flipH="1">
            <a:off x="8022771" y="2403017"/>
            <a:ext cx="270874" cy="18183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9742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9" grpId="0" animBg="1"/>
      <p:bldP spid="10" grpId="0" animBg="1"/>
      <p:bldP spid="11" grpId="0"/>
    </p:bldLst>
  </p:timing>
</p:sld>
</file>

<file path=ppt/theme/theme1.xml><?xml version="1.0" encoding="utf-8"?>
<a:theme xmlns:a="http://schemas.openxmlformats.org/drawingml/2006/main" name="Watson White Theme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Century Gothic-Palatino Linotype">
      <a:majorFont>
        <a:latin typeface="Century Gothic" panose="020B0502020202020204"/>
        <a:ea typeface=""/>
        <a:cs typeface=""/>
        <a:font script="Jpan" typeface="HGｺﾞｼｯｸM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 panose="02040502050505030304"/>
        <a:ea typeface=""/>
        <a:cs typeface=""/>
        <a:font script="Grek" typeface="Cambria"/>
        <a:font script="Cyrl" typeface="Cambria"/>
        <a:font script="Jpan" typeface="HG創英ﾌﾟﾚｾﾞﾝｽEB"/>
        <a:font script="Hang" typeface="맑은 고딕"/>
        <a:font script="Hans" typeface="宋体"/>
        <a:font script="Hant" typeface="新細明體"/>
        <a:font script="Arab" typeface="Times New Roman"/>
        <a:font script="Hebr" typeface="Aharoni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3">
        <a:dk1>
          <a:srgbClr val="004266"/>
        </a:dk1>
        <a:lt1>
          <a:srgbClr val="FFFFFF"/>
        </a:lt1>
        <a:dk2>
          <a:srgbClr val="000000"/>
        </a:dk2>
        <a:lt2>
          <a:srgbClr val="808080"/>
        </a:lt2>
        <a:accent1>
          <a:srgbClr val="00B2F2"/>
        </a:accent1>
        <a:accent2>
          <a:srgbClr val="6BC72B"/>
        </a:accent2>
        <a:accent3>
          <a:srgbClr val="FFFFFF"/>
        </a:accent3>
        <a:accent4>
          <a:srgbClr val="003756"/>
        </a:accent4>
        <a:accent5>
          <a:srgbClr val="AAD5F7"/>
        </a:accent5>
        <a:accent6>
          <a:srgbClr val="60B426"/>
        </a:accent6>
        <a:hlink>
          <a:srgbClr val="00B040"/>
        </a:hlink>
        <a:folHlink>
          <a:srgbClr val="004069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resentation2" id="{ABC61442-CE4C-1540-AFD5-629EEB7103CB}" vid="{B6561A98-7CEA-A449-9A8F-DE85E1B1095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2" Type="http://schemas.microsoft.com/office/2011/relationships/webextension" Target="webextension2.xml"/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  <wetp:taskpane dockstate="right" visibility="0" width="350" row="3">
    <wetp:webextensionref xmlns:r="http://schemas.openxmlformats.org/officeDocument/2006/relationships" r:id="rId2"/>
  </wetp:taskpane>
</wetp:taskpanes>
</file>

<file path=ppt/webextensions/webextension1.xml><?xml version="1.0" encoding="utf-8"?>
<we:webextension xmlns:we="http://schemas.microsoft.com/office/webextensions/webextension/2010/11" id="{F95E807E-0762-D742-BD7D-610162240F1D}">
  <we:reference id="wa104178141" version="3.10.0.19" store="en-US" storeType="OMEX"/>
  <we:alternateReferences>
    <we:reference id="wa104178141" version="3.10.0.19" store="wa104178141" storeType="OMEX"/>
  </we:alternateReferences>
  <we:properties/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969C63C3-8DA4-A649-9830-D59A86F398A4}">
  <we:reference id="wa104380121" version="2.0.0.0" store="en-US" storeType="OMEX"/>
  <we:alternateReferences>
    <we:reference id="WA104380121" version="2.0.0.0" store="WA104380121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14336</TotalTime>
  <Words>2412</Words>
  <Application>Microsoft Macintosh PowerPoint</Application>
  <PresentationFormat>Widescreen</PresentationFormat>
  <Paragraphs>833</Paragraphs>
  <Slides>36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3" baseType="lpstr">
      <vt:lpstr>Arial</vt:lpstr>
      <vt:lpstr>Calibri</vt:lpstr>
      <vt:lpstr>Century Gothic</vt:lpstr>
      <vt:lpstr>Courier</vt:lpstr>
      <vt:lpstr>Helvetica</vt:lpstr>
      <vt:lpstr>Palatino Linotype</vt:lpstr>
      <vt:lpstr>Watson White Theme</vt:lpstr>
      <vt:lpstr>Data Wrangling: Munging, Tidy Data, and Working with Multiple Data Tables (III)</vt:lpstr>
      <vt:lpstr>Announcements</vt:lpstr>
      <vt:lpstr>The Data LifeCycle</vt:lpstr>
      <vt:lpstr>SQL And Relational Data</vt:lpstr>
      <vt:lpstr>Relation</vt:lpstr>
      <vt:lpstr>Primary keys</vt:lpstr>
      <vt:lpstr>Wait, Aren’t These Called “indexes”?</vt:lpstr>
      <vt:lpstr>Foreign keys</vt:lpstr>
      <vt:lpstr>Relation Schema</vt:lpstr>
      <vt:lpstr>Schema Diagrams</vt:lpstr>
      <vt:lpstr>Searching for elements</vt:lpstr>
      <vt:lpstr>Indexes</vt:lpstr>
      <vt:lpstr>INdexes</vt:lpstr>
      <vt:lpstr>Relationships</vt:lpstr>
      <vt:lpstr>One-to-many &amp; Many-to-one</vt:lpstr>
      <vt:lpstr>One-to-One</vt:lpstr>
      <vt:lpstr>One-to-One-Or-None</vt:lpstr>
      <vt:lpstr>Many-to-Many</vt:lpstr>
      <vt:lpstr>Associative tables</vt:lpstr>
      <vt:lpstr>Aside: Pandas</vt:lpstr>
      <vt:lpstr>SQLite</vt:lpstr>
      <vt:lpstr>Using a DB with Pandas!</vt:lpstr>
      <vt:lpstr>Crash Course in SQL (in python)</vt:lpstr>
      <vt:lpstr>Crash Course in SQL (in python)</vt:lpstr>
      <vt:lpstr>Crash Course in SQL (in python)</vt:lpstr>
      <vt:lpstr>Crash Course in SQL (in python)</vt:lpstr>
      <vt:lpstr>Joining data</vt:lpstr>
      <vt:lpstr>Inner Joins</vt:lpstr>
      <vt:lpstr>Inner Joins</vt:lpstr>
      <vt:lpstr>Left Joins</vt:lpstr>
      <vt:lpstr>Right Joins</vt:lpstr>
      <vt:lpstr>Left/Right Joins</vt:lpstr>
      <vt:lpstr>Full Outer Join</vt:lpstr>
      <vt:lpstr>Google Image Search One Slide SQL Join Visual</vt:lpstr>
      <vt:lpstr>Group by Aggregates</vt:lpstr>
      <vt:lpstr>Raw SQL in Pandas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UReQA: Knowledge Acquisition and Reasoning to Solve Standardized Tests</dc:title>
  <dc:creator>Nicholas Mattei</dc:creator>
  <cp:lastModifiedBy>Nicholas Mattei</cp:lastModifiedBy>
  <cp:revision>298</cp:revision>
  <cp:lastPrinted>2019-10-03T00:27:05Z</cp:lastPrinted>
  <dcterms:created xsi:type="dcterms:W3CDTF">2018-02-09T16:02:53Z</dcterms:created>
  <dcterms:modified xsi:type="dcterms:W3CDTF">2019-10-03T00:27:13Z</dcterms:modified>
</cp:coreProperties>
</file>